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9C9C9C"/>
    <a:srgbClr val="E7E0C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 showGuides="1">
      <p:cViewPr>
        <p:scale>
          <a:sx n="100" d="100"/>
          <a:sy n="100" d="100"/>
        </p:scale>
        <p:origin x="-3024" y="-168"/>
      </p:cViewPr>
      <p:guideLst>
        <p:guide orient="horz" pos="6335"/>
        <p:guide pos="259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interSettings" Target="printerSettings/printerSettings1.bin"/><Relationship Id="rId6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8C99-EB3F-4AEC-86E9-37971BBE5FB3}" type="datetimeFigureOut">
              <a:rPr lang="en-US" smtClean="0"/>
              <a:pPr/>
              <a:t>9/7/09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0AD7A-CA82-4D3C-AE44-377B271ECA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8C99-EB3F-4AEC-86E9-37971BBE5FB3}" type="datetimeFigureOut">
              <a:rPr lang="en-US" smtClean="0"/>
              <a:pPr/>
              <a:t>9/7/09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0AD7A-CA82-4D3C-AE44-377B271ECA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8C99-EB3F-4AEC-86E9-37971BBE5FB3}" type="datetimeFigureOut">
              <a:rPr lang="en-US" smtClean="0"/>
              <a:pPr/>
              <a:t>9/7/09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0AD7A-CA82-4D3C-AE44-377B271ECA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8C99-EB3F-4AEC-86E9-37971BBE5FB3}" type="datetimeFigureOut">
              <a:rPr lang="en-US" smtClean="0"/>
              <a:pPr/>
              <a:t>9/7/09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0AD7A-CA82-4D3C-AE44-377B271ECA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8C99-EB3F-4AEC-86E9-37971BBE5FB3}" type="datetimeFigureOut">
              <a:rPr lang="en-US" smtClean="0"/>
              <a:pPr/>
              <a:t>9/7/09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0AD7A-CA82-4D3C-AE44-377B271ECA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8C99-EB3F-4AEC-86E9-37971BBE5FB3}" type="datetimeFigureOut">
              <a:rPr lang="en-US" smtClean="0"/>
              <a:pPr/>
              <a:t>9/7/09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0AD7A-CA82-4D3C-AE44-377B271ECA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8C99-EB3F-4AEC-86E9-37971BBE5FB3}" type="datetimeFigureOut">
              <a:rPr lang="en-US" smtClean="0"/>
              <a:pPr/>
              <a:t>9/7/09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0AD7A-CA82-4D3C-AE44-377B271ECA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8C99-EB3F-4AEC-86E9-37971BBE5FB3}" type="datetimeFigureOut">
              <a:rPr lang="en-US" smtClean="0"/>
              <a:pPr/>
              <a:t>9/7/09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0AD7A-CA82-4D3C-AE44-377B271ECA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8C99-EB3F-4AEC-86E9-37971BBE5FB3}" type="datetimeFigureOut">
              <a:rPr lang="en-US" smtClean="0"/>
              <a:pPr/>
              <a:t>9/7/09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0AD7A-CA82-4D3C-AE44-377B271ECA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8C99-EB3F-4AEC-86E9-37971BBE5FB3}" type="datetimeFigureOut">
              <a:rPr lang="en-US" smtClean="0"/>
              <a:pPr/>
              <a:t>9/7/09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0AD7A-CA82-4D3C-AE44-377B271ECA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8C99-EB3F-4AEC-86E9-37971BBE5FB3}" type="datetimeFigureOut">
              <a:rPr lang="en-US" smtClean="0"/>
              <a:pPr/>
              <a:t>9/7/09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0AD7A-CA82-4D3C-AE44-377B271ECA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98C99-EB3F-4AEC-86E9-37971BBE5FB3}" type="datetimeFigureOut">
              <a:rPr lang="en-US" smtClean="0"/>
              <a:pPr/>
              <a:t>9/7/09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0AD7A-CA82-4D3C-AE44-377B271ECA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Rectangle 252"/>
          <p:cNvSpPr/>
          <p:nvPr/>
        </p:nvSpPr>
        <p:spPr>
          <a:xfrm>
            <a:off x="-286509" y="-190500"/>
            <a:ext cx="8458200" cy="10285979"/>
          </a:xfrm>
          <a:prstGeom prst="rect">
            <a:avLst/>
          </a:prstGeom>
          <a:pattFill prst="ltVert">
            <a:fgClr>
              <a:srgbClr val="909090"/>
            </a:fgClr>
            <a:bgClr>
              <a:srgbClr val="FFFFFF"/>
            </a:bgClr>
          </a:pattFill>
          <a:ln w="15875">
            <a:solidFill>
              <a:srgbClr val="909090"/>
            </a:solidFill>
            <a:miter lim="800000"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045179" y="344773"/>
            <a:ext cx="1253068" cy="1134641"/>
            <a:chOff x="6620933" y="107711"/>
            <a:chExt cx="1253068" cy="1134641"/>
          </a:xfrm>
        </p:grpSpPr>
        <p:pic>
          <p:nvPicPr>
            <p:cNvPr id="7" name="Picture 25" descr="LABLEforh2o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764868" y="953030"/>
              <a:ext cx="914400" cy="289322"/>
            </a:xfrm>
            <a:prstGeom prst="rect">
              <a:avLst/>
            </a:prstGeom>
            <a:noFill/>
            <a:ln w="3175">
              <a:solidFill>
                <a:srgbClr val="9F9F9F"/>
              </a:solidFill>
              <a:miter lim="800000"/>
              <a:headEnd/>
              <a:tailEnd/>
            </a:ln>
          </p:spPr>
        </p:pic>
        <p:pic>
          <p:nvPicPr>
            <p:cNvPr id="8" name="Picture 7" descr="barcodeforknotti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620933" y="107711"/>
              <a:ext cx="1219200" cy="709612"/>
            </a:xfrm>
            <a:prstGeom prst="rect">
              <a:avLst/>
            </a:prstGeom>
            <a:noFill/>
            <a:ln w="3175">
              <a:solidFill>
                <a:srgbClr val="9F9F9F"/>
              </a:solidFill>
              <a:miter lim="800000"/>
              <a:headEnd/>
              <a:tailEnd/>
            </a:ln>
          </p:spPr>
        </p:pic>
        <p:sp>
          <p:nvSpPr>
            <p:cNvPr id="9" name="TextBox 8"/>
            <p:cNvSpPr txBox="1"/>
            <p:nvPr/>
          </p:nvSpPr>
          <p:spPr>
            <a:xfrm>
              <a:off x="6637867" y="589581"/>
              <a:ext cx="1236134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Courier"/>
                  <a:cs typeface="Courier"/>
                </a:rPr>
                <a:t>1  128200  9</a:t>
              </a:r>
              <a:endParaRPr lang="en-US" sz="1100" dirty="0">
                <a:latin typeface="Courier"/>
                <a:cs typeface="Courier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57205" y="239162"/>
            <a:ext cx="1893357" cy="1623023"/>
            <a:chOff x="7479242" y="3101798"/>
            <a:chExt cx="1893357" cy="1623023"/>
          </a:xfrm>
        </p:grpSpPr>
        <p:sp>
          <p:nvSpPr>
            <p:cNvPr id="11" name="Rectangle 10"/>
            <p:cNvSpPr/>
            <p:nvPr/>
          </p:nvSpPr>
          <p:spPr>
            <a:xfrm>
              <a:off x="7535334" y="3135665"/>
              <a:ext cx="1676399" cy="1283809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 flipH="1">
              <a:off x="7492999" y="3101798"/>
              <a:ext cx="187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Arial Black"/>
                  <a:cs typeface="Arial Black"/>
                </a:rPr>
                <a:t>Nutrition Facts</a:t>
              </a:r>
              <a:endParaRPr lang="en-US" sz="1200" dirty="0">
                <a:latin typeface="Arial Black"/>
                <a:cs typeface="Arial Black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509933" y="3255686"/>
              <a:ext cx="109517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Serving Size 16FL OZ (473 </a:t>
              </a:r>
              <a:r>
                <a:rPr lang="en-US" sz="500" dirty="0" err="1" smtClean="0">
                  <a:latin typeface="Arial"/>
                  <a:cs typeface="Arial"/>
                </a:rPr>
                <a:t>mL</a:t>
              </a:r>
              <a:r>
                <a:rPr lang="en-US" sz="500" dirty="0" smtClean="0">
                  <a:latin typeface="Arial"/>
                  <a:cs typeface="Arial"/>
                </a:rPr>
                <a:t>)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Servings Per Container 1  </a:t>
              </a:r>
              <a:endParaRPr lang="en-US" sz="500" dirty="0">
                <a:latin typeface="Arial"/>
                <a:cs typeface="Arial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518400" y="3476506"/>
              <a:ext cx="88137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Amount Per Serving</a:t>
              </a:r>
              <a:endParaRPr lang="en-US" sz="500" dirty="0">
                <a:latin typeface="Arial Black"/>
                <a:cs typeface="Arial Black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7603043" y="3497335"/>
              <a:ext cx="1551009" cy="1588"/>
            </a:xfrm>
            <a:prstGeom prst="line">
              <a:avLst/>
            </a:prstGeom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7601455" y="3703464"/>
              <a:ext cx="1551009" cy="1588"/>
            </a:xfrm>
            <a:prstGeom prst="line">
              <a:avLst/>
            </a:prstGeom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7601455" y="3618794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7526867" y="3561176"/>
              <a:ext cx="1710725" cy="1692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Love </a:t>
              </a:r>
              <a:r>
                <a:rPr lang="en-US" sz="500" dirty="0" smtClean="0">
                  <a:latin typeface="Arial"/>
                  <a:cs typeface="Arial"/>
                </a:rPr>
                <a:t>110                                     Calories</a:t>
              </a:r>
              <a:r>
                <a:rPr lang="en-US" sz="500" dirty="0" smtClean="0">
                  <a:latin typeface="Arial"/>
                  <a:cs typeface="Arial"/>
                </a:rPr>
                <a:t> from Love </a:t>
              </a:r>
              <a:r>
                <a:rPr lang="en-US" sz="500" dirty="0" smtClean="0">
                  <a:latin typeface="Arial"/>
                  <a:cs typeface="Arial"/>
                </a:rPr>
                <a:t>0</a:t>
              </a:r>
              <a:endParaRPr lang="en-US" sz="500" dirty="0">
                <a:latin typeface="Arial Black"/>
                <a:cs typeface="Arial Black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8546002" y="3671184"/>
              <a:ext cx="699599" cy="1692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% Daily Value*</a:t>
              </a:r>
              <a:endParaRPr lang="en-US" sz="500" dirty="0">
                <a:latin typeface="Arial Black"/>
                <a:cs typeface="Arial Black"/>
              </a:endParaRPr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7586136" y="3811941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7501466" y="3762562"/>
              <a:ext cx="68480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Happiness </a:t>
              </a:r>
              <a:r>
                <a:rPr lang="en-US" sz="500" dirty="0" smtClean="0">
                  <a:latin typeface="Arial"/>
                  <a:cs typeface="Arial"/>
                </a:rPr>
                <a:t>11g                                            </a:t>
              </a:r>
            </a:p>
            <a:p>
              <a:r>
                <a:rPr lang="en-US" sz="500" dirty="0" smtClean="0">
                  <a:latin typeface="Arial Black"/>
                  <a:cs typeface="Arial Black"/>
                </a:rPr>
                <a:t>  </a:t>
              </a:r>
              <a:r>
                <a:rPr lang="en-US" sz="500" dirty="0" smtClean="0">
                  <a:latin typeface="Arial"/>
                  <a:cs typeface="Arial"/>
                </a:rPr>
                <a:t>Loyalty 28g                                                       </a:t>
              </a:r>
            </a:p>
            <a:p>
              <a:r>
                <a:rPr lang="en-US" sz="500" dirty="0" smtClean="0">
                  <a:latin typeface="Arial Black"/>
                  <a:cs typeface="Arial Black"/>
                </a:rPr>
                <a:t>Trust </a:t>
              </a:r>
              <a:r>
                <a:rPr lang="en-US" sz="500" dirty="0" smtClean="0">
                  <a:latin typeface="Arial"/>
                  <a:cs typeface="Arial"/>
                </a:rPr>
                <a:t>9mg                                      </a:t>
              </a:r>
            </a:p>
            <a:p>
              <a:r>
                <a:rPr lang="en-US" sz="500" dirty="0" smtClean="0">
                  <a:latin typeface="Arial Black"/>
                  <a:cs typeface="Arial Black"/>
                </a:rPr>
                <a:t>Patience</a:t>
              </a:r>
              <a:r>
                <a:rPr lang="en-US" sz="500" dirty="0" smtClean="0">
                  <a:latin typeface="Arial"/>
                  <a:cs typeface="Arial"/>
                </a:rPr>
                <a:t> 22g                                 </a:t>
              </a:r>
              <a:endParaRPr lang="en-US" sz="500" dirty="0">
                <a:latin typeface="Arial"/>
                <a:cs typeface="Arial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8839197" y="3761139"/>
              <a:ext cx="4826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501467" y="4093879"/>
              <a:ext cx="9669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Commitment              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Support                      100%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116638" y="4093879"/>
              <a:ext cx="1065461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500" dirty="0" smtClean="0">
                  <a:latin typeface="Arial"/>
                  <a:cs typeface="Arial"/>
                </a:rPr>
                <a:t>Truth                   100%</a:t>
              </a:r>
            </a:p>
            <a:p>
              <a:pPr algn="r"/>
              <a:r>
                <a:rPr lang="en-US" sz="500" dirty="0" smtClean="0">
                  <a:latin typeface="Arial"/>
                  <a:cs typeface="Arial"/>
                </a:rPr>
                <a:t>Laughter             100%</a:t>
              </a:r>
            </a:p>
            <a:p>
              <a:pPr algn="r"/>
              <a:endParaRPr lang="en-US" sz="500" dirty="0" smtClean="0">
                <a:latin typeface="Arial"/>
                <a:cs typeface="Arial"/>
              </a:endParaRPr>
            </a:p>
            <a:p>
              <a:pPr algn="r"/>
              <a:endParaRPr lang="en-US" dirty="0"/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7586136" y="4134096"/>
              <a:ext cx="1551009" cy="1588"/>
            </a:xfrm>
            <a:prstGeom prst="line">
              <a:avLst/>
            </a:prstGeom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7582089" y="3892550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7582089" y="4303431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7586136" y="3968750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595105" y="4045830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7582089" y="4219505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8293900" y="4176037"/>
              <a:ext cx="214002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err="1" smtClean="0">
                  <a:latin typeface="Wingdings"/>
                  <a:ea typeface="Wingdings"/>
                  <a:cs typeface="Wingdings"/>
                </a:rPr>
                <a:t></a:t>
              </a:r>
              <a:endParaRPr lang="en-US" sz="5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8294904" y="4094574"/>
              <a:ext cx="214002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err="1" smtClean="0">
                  <a:latin typeface="Wingdings"/>
                  <a:ea typeface="Wingdings"/>
                  <a:cs typeface="Wingdings"/>
                </a:rPr>
                <a:t></a:t>
              </a:r>
              <a:endParaRPr lang="en-US" sz="5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479242" y="4250197"/>
              <a:ext cx="1787669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* Percent Daily Values are based on a 2,000 calorie diet.</a:t>
              </a:r>
              <a:endParaRPr lang="en-US" sz="500" dirty="0">
                <a:latin typeface="Arial"/>
                <a:cs typeface="Arial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6045179" y="8571717"/>
            <a:ext cx="1253068" cy="1134641"/>
            <a:chOff x="6620933" y="107711"/>
            <a:chExt cx="1253068" cy="1134641"/>
          </a:xfrm>
        </p:grpSpPr>
        <p:pic>
          <p:nvPicPr>
            <p:cNvPr id="42" name="Picture 25" descr="LABLEforh2o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764868" y="953030"/>
              <a:ext cx="914400" cy="289322"/>
            </a:xfrm>
            <a:prstGeom prst="rect">
              <a:avLst/>
            </a:prstGeom>
            <a:pattFill prst="dotDmnd">
              <a:fgClr>
                <a:srgbClr val="E7E0C9"/>
              </a:fgClr>
              <a:bgClr>
                <a:srgbClr val="FFFFFF"/>
              </a:bgClr>
            </a:pattFill>
            <a:ln w="3175" cap="flat" cmpd="sng" algn="ctr">
              <a:solidFill>
                <a:srgbClr val="9F9F9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pic>
        <p:pic>
          <p:nvPicPr>
            <p:cNvPr id="43" name="Picture 42" descr="barcodeforknotti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620933" y="107711"/>
              <a:ext cx="1219200" cy="709612"/>
            </a:xfrm>
            <a:prstGeom prst="rect">
              <a:avLst/>
            </a:prstGeom>
            <a:pattFill prst="dotDmnd">
              <a:fgClr>
                <a:srgbClr val="E7E0C9"/>
              </a:fgClr>
              <a:bgClr>
                <a:srgbClr val="FFFFFF"/>
              </a:bgClr>
            </a:pattFill>
            <a:ln w="3175" cap="flat" cmpd="sng" algn="ctr">
              <a:solidFill>
                <a:srgbClr val="9F9F9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pic>
        <p:sp>
          <p:nvSpPr>
            <p:cNvPr id="44" name="TextBox 43"/>
            <p:cNvSpPr txBox="1"/>
            <p:nvPr/>
          </p:nvSpPr>
          <p:spPr>
            <a:xfrm>
              <a:off x="6637867" y="589581"/>
              <a:ext cx="1236134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Courier"/>
                  <a:cs typeface="Courier"/>
                </a:rPr>
                <a:t>1  128200  9</a:t>
              </a:r>
              <a:endParaRPr lang="en-US" sz="1100" dirty="0">
                <a:latin typeface="Courier"/>
                <a:cs typeface="Courier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457205" y="8472456"/>
            <a:ext cx="1893357" cy="1623023"/>
            <a:chOff x="7479242" y="3101798"/>
            <a:chExt cx="1893357" cy="1623023"/>
          </a:xfrm>
        </p:grpSpPr>
        <p:sp>
          <p:nvSpPr>
            <p:cNvPr id="46" name="Rectangle 45"/>
            <p:cNvSpPr/>
            <p:nvPr/>
          </p:nvSpPr>
          <p:spPr>
            <a:xfrm>
              <a:off x="7535334" y="3135665"/>
              <a:ext cx="1676399" cy="1283809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/>
            <p:cNvSpPr txBox="1"/>
            <p:nvPr/>
          </p:nvSpPr>
          <p:spPr>
            <a:xfrm flipH="1">
              <a:off x="7492999" y="3101798"/>
              <a:ext cx="187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Arial Black"/>
                  <a:cs typeface="Arial Black"/>
                </a:rPr>
                <a:t>Nutrition Facts</a:t>
              </a:r>
              <a:endParaRPr lang="en-US" sz="1200" dirty="0">
                <a:latin typeface="Arial Black"/>
                <a:cs typeface="Arial Black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509933" y="3255686"/>
              <a:ext cx="109517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Serving Size 16FL OZ (473 </a:t>
              </a:r>
              <a:r>
                <a:rPr lang="en-US" sz="500" dirty="0" err="1" smtClean="0">
                  <a:latin typeface="Arial"/>
                  <a:cs typeface="Arial"/>
                </a:rPr>
                <a:t>mL</a:t>
              </a:r>
              <a:r>
                <a:rPr lang="en-US" sz="500" dirty="0" smtClean="0">
                  <a:latin typeface="Arial"/>
                  <a:cs typeface="Arial"/>
                </a:rPr>
                <a:t>)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Servings Per Container 1  </a:t>
              </a:r>
              <a:endParaRPr lang="en-US" sz="500" dirty="0">
                <a:latin typeface="Arial"/>
                <a:cs typeface="Arial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7518400" y="3476506"/>
              <a:ext cx="88137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Amount Per Serving</a:t>
              </a:r>
              <a:endParaRPr lang="en-US" sz="500" dirty="0">
                <a:latin typeface="Arial Black"/>
                <a:cs typeface="Arial Black"/>
              </a:endParaRPr>
            </a:p>
          </p:txBody>
        </p:sp>
        <p:cxnSp>
          <p:nvCxnSpPr>
            <p:cNvPr id="50" name="Straight Connector 49"/>
            <p:cNvCxnSpPr/>
            <p:nvPr/>
          </p:nvCxnSpPr>
          <p:spPr>
            <a:xfrm>
              <a:off x="7603043" y="3497335"/>
              <a:ext cx="1551009" cy="1588"/>
            </a:xfrm>
            <a:prstGeom prst="line">
              <a:avLst/>
            </a:prstGeom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7601455" y="3703464"/>
              <a:ext cx="1551009" cy="1588"/>
            </a:xfrm>
            <a:prstGeom prst="line">
              <a:avLst/>
            </a:prstGeom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7601455" y="3618794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Rectangle 52"/>
            <p:cNvSpPr/>
            <p:nvPr/>
          </p:nvSpPr>
          <p:spPr>
            <a:xfrm>
              <a:off x="7526867" y="3561176"/>
              <a:ext cx="1710725" cy="1692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Love </a:t>
              </a:r>
              <a:r>
                <a:rPr lang="en-US" sz="500" dirty="0" smtClean="0">
                  <a:latin typeface="Arial"/>
                  <a:cs typeface="Arial"/>
                </a:rPr>
                <a:t>110                                     Calories</a:t>
              </a:r>
              <a:r>
                <a:rPr lang="en-US" sz="500" dirty="0" smtClean="0">
                  <a:latin typeface="Arial"/>
                  <a:cs typeface="Arial"/>
                </a:rPr>
                <a:t> from Love </a:t>
              </a:r>
              <a:r>
                <a:rPr lang="en-US" sz="500" dirty="0" smtClean="0">
                  <a:latin typeface="Arial"/>
                  <a:cs typeface="Arial"/>
                </a:rPr>
                <a:t>0</a:t>
              </a:r>
              <a:endParaRPr lang="en-US" sz="500" dirty="0">
                <a:latin typeface="Arial Black"/>
                <a:cs typeface="Arial Black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8546002" y="3671184"/>
              <a:ext cx="699599" cy="1692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% Daily Value*</a:t>
              </a:r>
              <a:endParaRPr lang="en-US" sz="500" dirty="0">
                <a:latin typeface="Arial Black"/>
                <a:cs typeface="Arial Black"/>
              </a:endParaRPr>
            </a:p>
          </p:txBody>
        </p:sp>
        <p:cxnSp>
          <p:nvCxnSpPr>
            <p:cNvPr id="55" name="Straight Connector 54"/>
            <p:cNvCxnSpPr/>
            <p:nvPr/>
          </p:nvCxnSpPr>
          <p:spPr>
            <a:xfrm>
              <a:off x="7586136" y="3811941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Rectangle 55"/>
            <p:cNvSpPr/>
            <p:nvPr/>
          </p:nvSpPr>
          <p:spPr>
            <a:xfrm>
              <a:off x="7501466" y="3762562"/>
              <a:ext cx="68480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Happiness </a:t>
              </a:r>
              <a:r>
                <a:rPr lang="en-US" sz="500" dirty="0" smtClean="0">
                  <a:latin typeface="Arial"/>
                  <a:cs typeface="Arial"/>
                </a:rPr>
                <a:t>11g                                            </a:t>
              </a:r>
            </a:p>
            <a:p>
              <a:r>
                <a:rPr lang="en-US" sz="500" dirty="0" smtClean="0">
                  <a:latin typeface="Arial Black"/>
                  <a:cs typeface="Arial Black"/>
                </a:rPr>
                <a:t>  </a:t>
              </a:r>
              <a:r>
                <a:rPr lang="en-US" sz="500" dirty="0" smtClean="0">
                  <a:latin typeface="Arial"/>
                  <a:cs typeface="Arial"/>
                </a:rPr>
                <a:t>Loyalty 28g                                                       </a:t>
              </a:r>
            </a:p>
            <a:p>
              <a:r>
                <a:rPr lang="en-US" sz="500" dirty="0" smtClean="0">
                  <a:latin typeface="Arial Black"/>
                  <a:cs typeface="Arial Black"/>
                </a:rPr>
                <a:t>Trust </a:t>
              </a:r>
              <a:r>
                <a:rPr lang="en-US" sz="500" dirty="0" smtClean="0">
                  <a:latin typeface="Arial"/>
                  <a:cs typeface="Arial"/>
                </a:rPr>
                <a:t>9mg                                      </a:t>
              </a:r>
            </a:p>
            <a:p>
              <a:r>
                <a:rPr lang="en-US" sz="500" dirty="0" smtClean="0">
                  <a:latin typeface="Arial Black"/>
                  <a:cs typeface="Arial Black"/>
                </a:rPr>
                <a:t>Patience</a:t>
              </a:r>
              <a:r>
                <a:rPr lang="en-US" sz="500" dirty="0" smtClean="0">
                  <a:latin typeface="Arial"/>
                  <a:cs typeface="Arial"/>
                </a:rPr>
                <a:t> 22g                                 </a:t>
              </a:r>
              <a:endParaRPr lang="en-US" sz="500" dirty="0">
                <a:latin typeface="Arial"/>
                <a:cs typeface="Arial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8839197" y="3761139"/>
              <a:ext cx="4826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7501467" y="4093879"/>
              <a:ext cx="9669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Commitment              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Support                      100%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8116638" y="4093879"/>
              <a:ext cx="1065461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500" dirty="0" smtClean="0">
                  <a:latin typeface="Arial"/>
                  <a:cs typeface="Arial"/>
                </a:rPr>
                <a:t>Truth                   100%</a:t>
              </a:r>
            </a:p>
            <a:p>
              <a:pPr algn="r"/>
              <a:r>
                <a:rPr lang="en-US" sz="500" dirty="0" smtClean="0">
                  <a:latin typeface="Arial"/>
                  <a:cs typeface="Arial"/>
                </a:rPr>
                <a:t>Laughter             100%</a:t>
              </a:r>
            </a:p>
            <a:p>
              <a:pPr algn="r"/>
              <a:endParaRPr lang="en-US" sz="500" dirty="0" smtClean="0">
                <a:latin typeface="Arial"/>
                <a:cs typeface="Arial"/>
              </a:endParaRPr>
            </a:p>
            <a:p>
              <a:pPr algn="r"/>
              <a:endParaRPr lang="en-US" dirty="0"/>
            </a:p>
          </p:txBody>
        </p:sp>
        <p:cxnSp>
          <p:nvCxnSpPr>
            <p:cNvPr id="60" name="Straight Connector 59"/>
            <p:cNvCxnSpPr/>
            <p:nvPr/>
          </p:nvCxnSpPr>
          <p:spPr>
            <a:xfrm>
              <a:off x="7586136" y="4134096"/>
              <a:ext cx="1551009" cy="1588"/>
            </a:xfrm>
            <a:prstGeom prst="line">
              <a:avLst/>
            </a:prstGeom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7582089" y="3892550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7582089" y="4303431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7586136" y="3968750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7595105" y="4045830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7582089" y="4219505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8293900" y="4176037"/>
              <a:ext cx="214002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err="1" smtClean="0">
                  <a:latin typeface="Wingdings"/>
                  <a:ea typeface="Wingdings"/>
                  <a:cs typeface="Wingdings"/>
                </a:rPr>
                <a:t></a:t>
              </a:r>
              <a:endParaRPr lang="en-US" sz="500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8294904" y="4094574"/>
              <a:ext cx="214002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err="1" smtClean="0">
                  <a:latin typeface="Wingdings"/>
                  <a:ea typeface="Wingdings"/>
                  <a:cs typeface="Wingdings"/>
                </a:rPr>
                <a:t></a:t>
              </a:r>
              <a:endParaRPr lang="en-US" sz="500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7479242" y="4250197"/>
              <a:ext cx="1787669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* Percent Daily Values are based on a 2,000 calorie diet.</a:t>
              </a:r>
              <a:endParaRPr lang="en-US" sz="500" dirty="0">
                <a:latin typeface="Arial"/>
                <a:cs typeface="Arial"/>
              </a:endParaRPr>
            </a:p>
          </p:txBody>
        </p:sp>
      </p:grpSp>
      <p:grpSp>
        <p:nvGrpSpPr>
          <p:cNvPr id="78" name="Group 37"/>
          <p:cNvGrpSpPr/>
          <p:nvPr/>
        </p:nvGrpSpPr>
        <p:grpSpPr>
          <a:xfrm>
            <a:off x="6045179" y="7196124"/>
            <a:ext cx="1253068" cy="1134641"/>
            <a:chOff x="6620933" y="107711"/>
            <a:chExt cx="1253068" cy="1134641"/>
          </a:xfrm>
        </p:grpSpPr>
        <p:pic>
          <p:nvPicPr>
            <p:cNvPr id="109" name="Picture 25" descr="LABLEforh2o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764868" y="953030"/>
              <a:ext cx="914400" cy="289322"/>
            </a:xfrm>
            <a:prstGeom prst="rect">
              <a:avLst/>
            </a:prstGeom>
            <a:noFill/>
            <a:ln w="3175">
              <a:solidFill>
                <a:srgbClr val="9F9F9F"/>
              </a:solidFill>
              <a:miter lim="800000"/>
              <a:headEnd/>
              <a:tailEnd/>
            </a:ln>
          </p:spPr>
        </p:pic>
        <p:pic>
          <p:nvPicPr>
            <p:cNvPr id="110" name="Picture 109" descr="barcodeforknotti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620933" y="107711"/>
              <a:ext cx="1219200" cy="709612"/>
            </a:xfrm>
            <a:prstGeom prst="rect">
              <a:avLst/>
            </a:prstGeom>
            <a:noFill/>
            <a:ln w="3175">
              <a:solidFill>
                <a:srgbClr val="9F9F9F"/>
              </a:solidFill>
              <a:miter lim="800000"/>
              <a:headEnd/>
              <a:tailEnd/>
            </a:ln>
          </p:spPr>
        </p:pic>
        <p:sp>
          <p:nvSpPr>
            <p:cNvPr id="111" name="TextBox 110"/>
            <p:cNvSpPr txBox="1"/>
            <p:nvPr/>
          </p:nvSpPr>
          <p:spPr>
            <a:xfrm>
              <a:off x="6637867" y="589581"/>
              <a:ext cx="1236134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Courier"/>
                  <a:cs typeface="Courier"/>
                </a:rPr>
                <a:t>1  128200  9</a:t>
              </a:r>
              <a:endParaRPr lang="en-US" sz="1100" dirty="0">
                <a:latin typeface="Courier"/>
                <a:cs typeface="Courier"/>
              </a:endParaRPr>
            </a:p>
          </p:txBody>
        </p:sp>
      </p:grpSp>
      <p:grpSp>
        <p:nvGrpSpPr>
          <p:cNvPr id="79" name="Group 41"/>
          <p:cNvGrpSpPr/>
          <p:nvPr/>
        </p:nvGrpSpPr>
        <p:grpSpPr>
          <a:xfrm>
            <a:off x="457205" y="7096863"/>
            <a:ext cx="1893357" cy="1623023"/>
            <a:chOff x="7479242" y="3101798"/>
            <a:chExt cx="1893357" cy="1623023"/>
          </a:xfrm>
        </p:grpSpPr>
        <p:sp>
          <p:nvSpPr>
            <p:cNvPr id="86" name="Rectangle 85"/>
            <p:cNvSpPr/>
            <p:nvPr/>
          </p:nvSpPr>
          <p:spPr>
            <a:xfrm>
              <a:off x="7535334" y="3135665"/>
              <a:ext cx="1676399" cy="1283809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TextBox 86"/>
            <p:cNvSpPr txBox="1"/>
            <p:nvPr/>
          </p:nvSpPr>
          <p:spPr>
            <a:xfrm flipH="1">
              <a:off x="7492999" y="3101798"/>
              <a:ext cx="187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Arial Black"/>
                  <a:cs typeface="Arial Black"/>
                </a:rPr>
                <a:t>Nutrition Facts</a:t>
              </a:r>
              <a:endParaRPr lang="en-US" sz="1200" dirty="0">
                <a:latin typeface="Arial Black"/>
                <a:cs typeface="Arial Black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7509933" y="3255686"/>
              <a:ext cx="109517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Serving Size 16FL OZ (473 </a:t>
              </a:r>
              <a:r>
                <a:rPr lang="en-US" sz="500" dirty="0" err="1" smtClean="0">
                  <a:latin typeface="Arial"/>
                  <a:cs typeface="Arial"/>
                </a:rPr>
                <a:t>mL</a:t>
              </a:r>
              <a:r>
                <a:rPr lang="en-US" sz="500" dirty="0" smtClean="0">
                  <a:latin typeface="Arial"/>
                  <a:cs typeface="Arial"/>
                </a:rPr>
                <a:t>)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Servings Per Container 1  </a:t>
              </a:r>
              <a:endParaRPr lang="en-US" sz="500" dirty="0">
                <a:latin typeface="Arial"/>
                <a:cs typeface="Arial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7518400" y="3476506"/>
              <a:ext cx="88137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Amount Per Serving</a:t>
              </a:r>
              <a:endParaRPr lang="en-US" sz="500" dirty="0">
                <a:latin typeface="Arial Black"/>
                <a:cs typeface="Arial Black"/>
              </a:endParaRPr>
            </a:p>
          </p:txBody>
        </p:sp>
        <p:cxnSp>
          <p:nvCxnSpPr>
            <p:cNvPr id="90" name="Straight Connector 89"/>
            <p:cNvCxnSpPr/>
            <p:nvPr/>
          </p:nvCxnSpPr>
          <p:spPr>
            <a:xfrm>
              <a:off x="7603043" y="3497335"/>
              <a:ext cx="1551009" cy="1588"/>
            </a:xfrm>
            <a:prstGeom prst="line">
              <a:avLst/>
            </a:prstGeom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7601455" y="3703464"/>
              <a:ext cx="1551009" cy="1588"/>
            </a:xfrm>
            <a:prstGeom prst="line">
              <a:avLst/>
            </a:prstGeom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7601455" y="3618794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Rectangle 92"/>
            <p:cNvSpPr/>
            <p:nvPr/>
          </p:nvSpPr>
          <p:spPr>
            <a:xfrm>
              <a:off x="7526867" y="3561176"/>
              <a:ext cx="1710725" cy="1692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Love </a:t>
              </a:r>
              <a:r>
                <a:rPr lang="en-US" sz="500" dirty="0" smtClean="0">
                  <a:latin typeface="Arial"/>
                  <a:cs typeface="Arial"/>
                </a:rPr>
                <a:t>110                                     Calories</a:t>
              </a:r>
              <a:r>
                <a:rPr lang="en-US" sz="500" dirty="0" smtClean="0">
                  <a:latin typeface="Arial"/>
                  <a:cs typeface="Arial"/>
                </a:rPr>
                <a:t> from Love </a:t>
              </a:r>
              <a:r>
                <a:rPr lang="en-US" sz="500" dirty="0" smtClean="0">
                  <a:latin typeface="Arial"/>
                  <a:cs typeface="Arial"/>
                </a:rPr>
                <a:t>0</a:t>
              </a:r>
              <a:endParaRPr lang="en-US" sz="500" dirty="0">
                <a:latin typeface="Arial Black"/>
                <a:cs typeface="Arial Black"/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8546002" y="3671184"/>
              <a:ext cx="699599" cy="1692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% Daily Value*</a:t>
              </a:r>
              <a:endParaRPr lang="en-US" sz="500" dirty="0">
                <a:latin typeface="Arial Black"/>
                <a:cs typeface="Arial Black"/>
              </a:endParaRPr>
            </a:p>
          </p:txBody>
        </p:sp>
        <p:cxnSp>
          <p:nvCxnSpPr>
            <p:cNvPr id="95" name="Straight Connector 94"/>
            <p:cNvCxnSpPr/>
            <p:nvPr/>
          </p:nvCxnSpPr>
          <p:spPr>
            <a:xfrm>
              <a:off x="7586136" y="3811941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Rectangle 95"/>
            <p:cNvSpPr/>
            <p:nvPr/>
          </p:nvSpPr>
          <p:spPr>
            <a:xfrm>
              <a:off x="7501466" y="3762562"/>
              <a:ext cx="68480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Happiness </a:t>
              </a:r>
              <a:r>
                <a:rPr lang="en-US" sz="500" dirty="0" smtClean="0">
                  <a:latin typeface="Arial"/>
                  <a:cs typeface="Arial"/>
                </a:rPr>
                <a:t>11g                                            </a:t>
              </a:r>
            </a:p>
            <a:p>
              <a:r>
                <a:rPr lang="en-US" sz="500" dirty="0" smtClean="0">
                  <a:latin typeface="Arial Black"/>
                  <a:cs typeface="Arial Black"/>
                </a:rPr>
                <a:t>  </a:t>
              </a:r>
              <a:r>
                <a:rPr lang="en-US" sz="500" dirty="0" smtClean="0">
                  <a:latin typeface="Arial"/>
                  <a:cs typeface="Arial"/>
                </a:rPr>
                <a:t>Loyalty 28g                                                       </a:t>
              </a:r>
            </a:p>
            <a:p>
              <a:r>
                <a:rPr lang="en-US" sz="500" dirty="0" smtClean="0">
                  <a:latin typeface="Arial Black"/>
                  <a:cs typeface="Arial Black"/>
                </a:rPr>
                <a:t>Trust </a:t>
              </a:r>
              <a:r>
                <a:rPr lang="en-US" sz="500" dirty="0" smtClean="0">
                  <a:latin typeface="Arial"/>
                  <a:cs typeface="Arial"/>
                </a:rPr>
                <a:t>9mg                                      </a:t>
              </a:r>
            </a:p>
            <a:p>
              <a:r>
                <a:rPr lang="en-US" sz="500" dirty="0" smtClean="0">
                  <a:latin typeface="Arial Black"/>
                  <a:cs typeface="Arial Black"/>
                </a:rPr>
                <a:t>Patience</a:t>
              </a:r>
              <a:r>
                <a:rPr lang="en-US" sz="500" dirty="0" smtClean="0">
                  <a:latin typeface="Arial"/>
                  <a:cs typeface="Arial"/>
                </a:rPr>
                <a:t> 22g                                 </a:t>
              </a:r>
              <a:endParaRPr lang="en-US" sz="500" dirty="0">
                <a:latin typeface="Arial"/>
                <a:cs typeface="Arial"/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8839197" y="3761139"/>
              <a:ext cx="4826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7501467" y="4093879"/>
              <a:ext cx="9669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Commitment              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Support                      100%</a:t>
              </a: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8116638" y="4093879"/>
              <a:ext cx="1065461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500" dirty="0" smtClean="0">
                  <a:latin typeface="Arial"/>
                  <a:cs typeface="Arial"/>
                </a:rPr>
                <a:t>Truth                   100%</a:t>
              </a:r>
            </a:p>
            <a:p>
              <a:pPr algn="r"/>
              <a:r>
                <a:rPr lang="en-US" sz="500" dirty="0" smtClean="0">
                  <a:latin typeface="Arial"/>
                  <a:cs typeface="Arial"/>
                </a:rPr>
                <a:t>Laughter             100%</a:t>
              </a:r>
            </a:p>
            <a:p>
              <a:pPr algn="r"/>
              <a:endParaRPr lang="en-US" sz="500" dirty="0" smtClean="0">
                <a:latin typeface="Arial"/>
                <a:cs typeface="Arial"/>
              </a:endParaRPr>
            </a:p>
            <a:p>
              <a:pPr algn="r"/>
              <a:endParaRPr lang="en-US" dirty="0"/>
            </a:p>
          </p:txBody>
        </p:sp>
        <p:cxnSp>
          <p:nvCxnSpPr>
            <p:cNvPr id="100" name="Straight Connector 99"/>
            <p:cNvCxnSpPr/>
            <p:nvPr/>
          </p:nvCxnSpPr>
          <p:spPr>
            <a:xfrm>
              <a:off x="7586136" y="4134096"/>
              <a:ext cx="1551009" cy="1588"/>
            </a:xfrm>
            <a:prstGeom prst="line">
              <a:avLst/>
            </a:prstGeom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7582089" y="3892550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7582089" y="4303431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7586136" y="3968750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7595105" y="4045830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>
              <a:off x="7582089" y="4219505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TextBox 105"/>
            <p:cNvSpPr txBox="1"/>
            <p:nvPr/>
          </p:nvSpPr>
          <p:spPr>
            <a:xfrm>
              <a:off x="8293900" y="4176037"/>
              <a:ext cx="214002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err="1" smtClean="0">
                  <a:latin typeface="Wingdings"/>
                  <a:ea typeface="Wingdings"/>
                  <a:cs typeface="Wingdings"/>
                </a:rPr>
                <a:t></a:t>
              </a:r>
              <a:endParaRPr lang="en-US" sz="500" dirty="0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8294904" y="4094574"/>
              <a:ext cx="214002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err="1" smtClean="0">
                  <a:latin typeface="Wingdings"/>
                  <a:ea typeface="Wingdings"/>
                  <a:cs typeface="Wingdings"/>
                </a:rPr>
                <a:t></a:t>
              </a:r>
              <a:endParaRPr lang="en-US" sz="500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7479242" y="4250197"/>
              <a:ext cx="1787669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* Percent Daily Values are based on a 2,000 calorie diet.</a:t>
              </a:r>
              <a:endParaRPr lang="en-US" sz="500" dirty="0">
                <a:latin typeface="Arial"/>
                <a:cs typeface="Arial"/>
              </a:endParaRPr>
            </a:p>
          </p:txBody>
        </p:sp>
      </p:grpSp>
      <p:grpSp>
        <p:nvGrpSpPr>
          <p:cNvPr id="114" name="Group 37"/>
          <p:cNvGrpSpPr/>
          <p:nvPr/>
        </p:nvGrpSpPr>
        <p:grpSpPr>
          <a:xfrm>
            <a:off x="6045179" y="5827864"/>
            <a:ext cx="1253068" cy="1134641"/>
            <a:chOff x="6620933" y="107711"/>
            <a:chExt cx="1253068" cy="1134641"/>
          </a:xfrm>
        </p:grpSpPr>
        <p:pic>
          <p:nvPicPr>
            <p:cNvPr id="145" name="Picture 25" descr="LABLEforh2o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764868" y="953030"/>
              <a:ext cx="914400" cy="289322"/>
            </a:xfrm>
            <a:prstGeom prst="rect">
              <a:avLst/>
            </a:prstGeom>
            <a:noFill/>
            <a:ln w="3175">
              <a:solidFill>
                <a:srgbClr val="9F9F9F"/>
              </a:solidFill>
              <a:miter lim="800000"/>
              <a:headEnd/>
              <a:tailEnd/>
            </a:ln>
          </p:spPr>
        </p:pic>
        <p:pic>
          <p:nvPicPr>
            <p:cNvPr id="146" name="Picture 145" descr="barcodeforknotti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620933" y="107711"/>
              <a:ext cx="1219200" cy="709612"/>
            </a:xfrm>
            <a:prstGeom prst="rect">
              <a:avLst/>
            </a:prstGeom>
            <a:noFill/>
            <a:ln w="3175">
              <a:solidFill>
                <a:srgbClr val="9F9F9F"/>
              </a:solidFill>
              <a:miter lim="800000"/>
              <a:headEnd/>
              <a:tailEnd/>
            </a:ln>
          </p:spPr>
        </p:pic>
        <p:sp>
          <p:nvSpPr>
            <p:cNvPr id="147" name="TextBox 146"/>
            <p:cNvSpPr txBox="1"/>
            <p:nvPr/>
          </p:nvSpPr>
          <p:spPr>
            <a:xfrm>
              <a:off x="6637867" y="589581"/>
              <a:ext cx="1236134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Courier"/>
                  <a:cs typeface="Courier"/>
                </a:rPr>
                <a:t>1  128200  9</a:t>
              </a:r>
              <a:endParaRPr lang="en-US" sz="1100" dirty="0">
                <a:latin typeface="Courier"/>
                <a:cs typeface="Courier"/>
              </a:endParaRPr>
            </a:p>
          </p:txBody>
        </p:sp>
      </p:grpSp>
      <p:grpSp>
        <p:nvGrpSpPr>
          <p:cNvPr id="115" name="Group 41"/>
          <p:cNvGrpSpPr/>
          <p:nvPr/>
        </p:nvGrpSpPr>
        <p:grpSpPr>
          <a:xfrm>
            <a:off x="457205" y="5734953"/>
            <a:ext cx="1893357" cy="1623023"/>
            <a:chOff x="7479242" y="3101798"/>
            <a:chExt cx="1893357" cy="1623023"/>
          </a:xfrm>
        </p:grpSpPr>
        <p:sp>
          <p:nvSpPr>
            <p:cNvPr id="122" name="Rectangle 121"/>
            <p:cNvSpPr/>
            <p:nvPr/>
          </p:nvSpPr>
          <p:spPr>
            <a:xfrm>
              <a:off x="7535334" y="3135665"/>
              <a:ext cx="1676399" cy="1283809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TextBox 122"/>
            <p:cNvSpPr txBox="1"/>
            <p:nvPr/>
          </p:nvSpPr>
          <p:spPr>
            <a:xfrm flipH="1">
              <a:off x="7492999" y="3101798"/>
              <a:ext cx="187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Arial Black"/>
                  <a:cs typeface="Arial Black"/>
                </a:rPr>
                <a:t>Nutrition Facts</a:t>
              </a:r>
              <a:endParaRPr lang="en-US" sz="1200" dirty="0">
                <a:latin typeface="Arial Black"/>
                <a:cs typeface="Arial Black"/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7509933" y="3255686"/>
              <a:ext cx="109517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Serving Size 16FL OZ (473 </a:t>
              </a:r>
              <a:r>
                <a:rPr lang="en-US" sz="500" dirty="0" err="1" smtClean="0">
                  <a:latin typeface="Arial"/>
                  <a:cs typeface="Arial"/>
                </a:rPr>
                <a:t>mL</a:t>
              </a:r>
              <a:r>
                <a:rPr lang="en-US" sz="500" dirty="0" smtClean="0">
                  <a:latin typeface="Arial"/>
                  <a:cs typeface="Arial"/>
                </a:rPr>
                <a:t>)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Servings Per Container 1  </a:t>
              </a:r>
              <a:endParaRPr lang="en-US" sz="500" dirty="0">
                <a:latin typeface="Arial"/>
                <a:cs typeface="Arial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7518400" y="3476506"/>
              <a:ext cx="88137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Amount Per Serving</a:t>
              </a:r>
              <a:endParaRPr lang="en-US" sz="500" dirty="0">
                <a:latin typeface="Arial Black"/>
                <a:cs typeface="Arial Black"/>
              </a:endParaRPr>
            </a:p>
          </p:txBody>
        </p:sp>
        <p:cxnSp>
          <p:nvCxnSpPr>
            <p:cNvPr id="126" name="Straight Connector 125"/>
            <p:cNvCxnSpPr/>
            <p:nvPr/>
          </p:nvCxnSpPr>
          <p:spPr>
            <a:xfrm>
              <a:off x="7603043" y="3497335"/>
              <a:ext cx="1551009" cy="1588"/>
            </a:xfrm>
            <a:prstGeom prst="line">
              <a:avLst/>
            </a:prstGeom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>
              <a:off x="7601455" y="3703464"/>
              <a:ext cx="1551009" cy="1588"/>
            </a:xfrm>
            <a:prstGeom prst="line">
              <a:avLst/>
            </a:prstGeom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>
              <a:off x="7601455" y="3618794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Rectangle 128"/>
            <p:cNvSpPr/>
            <p:nvPr/>
          </p:nvSpPr>
          <p:spPr>
            <a:xfrm>
              <a:off x="7526867" y="3561176"/>
              <a:ext cx="1710725" cy="1692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Love </a:t>
              </a:r>
              <a:r>
                <a:rPr lang="en-US" sz="500" dirty="0" smtClean="0">
                  <a:latin typeface="Arial"/>
                  <a:cs typeface="Arial"/>
                </a:rPr>
                <a:t>110                                     Calories</a:t>
              </a:r>
              <a:r>
                <a:rPr lang="en-US" sz="500" dirty="0" smtClean="0">
                  <a:latin typeface="Arial"/>
                  <a:cs typeface="Arial"/>
                </a:rPr>
                <a:t> from Love </a:t>
              </a:r>
              <a:r>
                <a:rPr lang="en-US" sz="500" dirty="0" smtClean="0">
                  <a:latin typeface="Arial"/>
                  <a:cs typeface="Arial"/>
                </a:rPr>
                <a:t>0</a:t>
              </a:r>
              <a:endParaRPr lang="en-US" sz="500" dirty="0">
                <a:latin typeface="Arial Black"/>
                <a:cs typeface="Arial Black"/>
              </a:endParaRPr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8546002" y="3671184"/>
              <a:ext cx="699599" cy="1692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% Daily Value*</a:t>
              </a:r>
              <a:endParaRPr lang="en-US" sz="500" dirty="0">
                <a:latin typeface="Arial Black"/>
                <a:cs typeface="Arial Black"/>
              </a:endParaRPr>
            </a:p>
          </p:txBody>
        </p:sp>
        <p:cxnSp>
          <p:nvCxnSpPr>
            <p:cNvPr id="131" name="Straight Connector 130"/>
            <p:cNvCxnSpPr/>
            <p:nvPr/>
          </p:nvCxnSpPr>
          <p:spPr>
            <a:xfrm>
              <a:off x="7586136" y="3811941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Rectangle 131"/>
            <p:cNvSpPr/>
            <p:nvPr/>
          </p:nvSpPr>
          <p:spPr>
            <a:xfrm>
              <a:off x="7501466" y="3762562"/>
              <a:ext cx="68480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Happiness </a:t>
              </a:r>
              <a:r>
                <a:rPr lang="en-US" sz="500" dirty="0" smtClean="0">
                  <a:latin typeface="Arial"/>
                  <a:cs typeface="Arial"/>
                </a:rPr>
                <a:t>11g                                            </a:t>
              </a:r>
            </a:p>
            <a:p>
              <a:r>
                <a:rPr lang="en-US" sz="500" dirty="0" smtClean="0">
                  <a:latin typeface="Arial Black"/>
                  <a:cs typeface="Arial Black"/>
                </a:rPr>
                <a:t>  </a:t>
              </a:r>
              <a:r>
                <a:rPr lang="en-US" sz="500" dirty="0" smtClean="0">
                  <a:latin typeface="Arial"/>
                  <a:cs typeface="Arial"/>
                </a:rPr>
                <a:t>Loyalty 28g                                                       </a:t>
              </a:r>
            </a:p>
            <a:p>
              <a:r>
                <a:rPr lang="en-US" sz="500" dirty="0" smtClean="0">
                  <a:latin typeface="Arial Black"/>
                  <a:cs typeface="Arial Black"/>
                </a:rPr>
                <a:t>Trust </a:t>
              </a:r>
              <a:r>
                <a:rPr lang="en-US" sz="500" dirty="0" smtClean="0">
                  <a:latin typeface="Arial"/>
                  <a:cs typeface="Arial"/>
                </a:rPr>
                <a:t>9mg                                      </a:t>
              </a:r>
            </a:p>
            <a:p>
              <a:r>
                <a:rPr lang="en-US" sz="500" dirty="0" smtClean="0">
                  <a:latin typeface="Arial Black"/>
                  <a:cs typeface="Arial Black"/>
                </a:rPr>
                <a:t>Patience</a:t>
              </a:r>
              <a:r>
                <a:rPr lang="en-US" sz="500" dirty="0" smtClean="0">
                  <a:latin typeface="Arial"/>
                  <a:cs typeface="Arial"/>
                </a:rPr>
                <a:t> 22g                                 </a:t>
              </a:r>
              <a:endParaRPr lang="en-US" sz="500" dirty="0">
                <a:latin typeface="Arial"/>
                <a:cs typeface="Arial"/>
              </a:endParaRPr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8839197" y="3761139"/>
              <a:ext cx="4826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7501467" y="4093879"/>
              <a:ext cx="9669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Commitment              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Support                      100%</a:t>
              </a: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8116638" y="4093879"/>
              <a:ext cx="1065461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500" dirty="0" smtClean="0">
                  <a:latin typeface="Arial"/>
                  <a:cs typeface="Arial"/>
                </a:rPr>
                <a:t>Truth                   100%</a:t>
              </a:r>
            </a:p>
            <a:p>
              <a:pPr algn="r"/>
              <a:r>
                <a:rPr lang="en-US" sz="500" dirty="0" smtClean="0">
                  <a:latin typeface="Arial"/>
                  <a:cs typeface="Arial"/>
                </a:rPr>
                <a:t>Laughter             100%</a:t>
              </a:r>
            </a:p>
            <a:p>
              <a:pPr algn="r"/>
              <a:endParaRPr lang="en-US" sz="500" dirty="0" smtClean="0">
                <a:latin typeface="Arial"/>
                <a:cs typeface="Arial"/>
              </a:endParaRPr>
            </a:p>
            <a:p>
              <a:pPr algn="r"/>
              <a:endParaRPr lang="en-US" dirty="0"/>
            </a:p>
          </p:txBody>
        </p:sp>
        <p:cxnSp>
          <p:nvCxnSpPr>
            <p:cNvPr id="136" name="Straight Connector 135"/>
            <p:cNvCxnSpPr/>
            <p:nvPr/>
          </p:nvCxnSpPr>
          <p:spPr>
            <a:xfrm>
              <a:off x="7586136" y="4134096"/>
              <a:ext cx="1551009" cy="1588"/>
            </a:xfrm>
            <a:prstGeom prst="line">
              <a:avLst/>
            </a:prstGeom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>
              <a:off x="7582089" y="3892550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>
              <a:off x="7582089" y="4303431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>
              <a:off x="7586136" y="3968750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>
              <a:off x="7595105" y="4045830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>
              <a:off x="7582089" y="4219505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2" name="TextBox 141"/>
            <p:cNvSpPr txBox="1"/>
            <p:nvPr/>
          </p:nvSpPr>
          <p:spPr>
            <a:xfrm>
              <a:off x="8293900" y="4176037"/>
              <a:ext cx="214002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err="1" smtClean="0">
                  <a:latin typeface="Wingdings"/>
                  <a:ea typeface="Wingdings"/>
                  <a:cs typeface="Wingdings"/>
                </a:rPr>
                <a:t></a:t>
              </a:r>
              <a:endParaRPr lang="en-US" sz="500" dirty="0"/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8294904" y="4094574"/>
              <a:ext cx="214002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err="1" smtClean="0">
                  <a:latin typeface="Wingdings"/>
                  <a:ea typeface="Wingdings"/>
                  <a:cs typeface="Wingdings"/>
                </a:rPr>
                <a:t></a:t>
              </a:r>
              <a:endParaRPr lang="en-US" sz="500" dirty="0"/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7479242" y="4250197"/>
              <a:ext cx="1787669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* Percent Daily Values are based on a 2,000 calorie diet.</a:t>
              </a:r>
              <a:endParaRPr lang="en-US" sz="500" dirty="0">
                <a:latin typeface="Arial"/>
                <a:cs typeface="Arial"/>
              </a:endParaRPr>
            </a:p>
          </p:txBody>
        </p:sp>
      </p:grpSp>
      <p:grpSp>
        <p:nvGrpSpPr>
          <p:cNvPr id="149" name="Group 37"/>
          <p:cNvGrpSpPr/>
          <p:nvPr/>
        </p:nvGrpSpPr>
        <p:grpSpPr>
          <a:xfrm>
            <a:off x="6045179" y="4466798"/>
            <a:ext cx="1253068" cy="1134641"/>
            <a:chOff x="6620933" y="107711"/>
            <a:chExt cx="1253068" cy="1134641"/>
          </a:xfrm>
        </p:grpSpPr>
        <p:pic>
          <p:nvPicPr>
            <p:cNvPr id="150" name="Picture 25" descr="LABLEforh2o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764868" y="953030"/>
              <a:ext cx="914400" cy="289322"/>
            </a:xfrm>
            <a:prstGeom prst="rect">
              <a:avLst/>
            </a:prstGeom>
            <a:pattFill prst="dotDmnd">
              <a:fgClr>
                <a:srgbClr val="E7E0C9"/>
              </a:fgClr>
              <a:bgClr>
                <a:srgbClr val="FFFFFF"/>
              </a:bgClr>
            </a:pattFill>
            <a:ln w="3175" cap="flat" cmpd="sng" algn="ctr">
              <a:solidFill>
                <a:srgbClr val="9F9F9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pic>
        <p:pic>
          <p:nvPicPr>
            <p:cNvPr id="151" name="Picture 150" descr="barcodeforknotti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620933" y="107711"/>
              <a:ext cx="1219200" cy="709612"/>
            </a:xfrm>
            <a:prstGeom prst="rect">
              <a:avLst/>
            </a:prstGeom>
            <a:pattFill prst="dotDmnd">
              <a:fgClr>
                <a:srgbClr val="E7E0C9"/>
              </a:fgClr>
              <a:bgClr>
                <a:srgbClr val="FFFFFF"/>
              </a:bgClr>
            </a:pattFill>
            <a:ln w="3175" cap="flat" cmpd="sng" algn="ctr">
              <a:solidFill>
                <a:srgbClr val="9F9F9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pic>
        <p:sp>
          <p:nvSpPr>
            <p:cNvPr id="152" name="TextBox 151"/>
            <p:cNvSpPr txBox="1"/>
            <p:nvPr/>
          </p:nvSpPr>
          <p:spPr>
            <a:xfrm>
              <a:off x="6637867" y="589581"/>
              <a:ext cx="1236134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Courier"/>
                  <a:cs typeface="Courier"/>
                </a:rPr>
                <a:t>1  128200  9</a:t>
              </a:r>
              <a:endParaRPr lang="en-US" sz="1100" dirty="0">
                <a:latin typeface="Courier"/>
                <a:cs typeface="Courier"/>
              </a:endParaRPr>
            </a:p>
          </p:txBody>
        </p:sp>
      </p:grpSp>
      <p:grpSp>
        <p:nvGrpSpPr>
          <p:cNvPr id="153" name="Group 41"/>
          <p:cNvGrpSpPr/>
          <p:nvPr/>
        </p:nvGrpSpPr>
        <p:grpSpPr>
          <a:xfrm>
            <a:off x="457205" y="4361187"/>
            <a:ext cx="1893357" cy="1623023"/>
            <a:chOff x="7479242" y="3101798"/>
            <a:chExt cx="1893357" cy="1623023"/>
          </a:xfrm>
        </p:grpSpPr>
        <p:sp>
          <p:nvSpPr>
            <p:cNvPr id="154" name="Rectangle 153"/>
            <p:cNvSpPr/>
            <p:nvPr/>
          </p:nvSpPr>
          <p:spPr>
            <a:xfrm>
              <a:off x="7535334" y="3135665"/>
              <a:ext cx="1676399" cy="1283809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TextBox 154"/>
            <p:cNvSpPr txBox="1"/>
            <p:nvPr/>
          </p:nvSpPr>
          <p:spPr>
            <a:xfrm flipH="1">
              <a:off x="7492999" y="3101798"/>
              <a:ext cx="187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Arial Black"/>
                  <a:cs typeface="Arial Black"/>
                </a:rPr>
                <a:t>Nutrition Facts</a:t>
              </a:r>
              <a:endParaRPr lang="en-US" sz="1200" dirty="0">
                <a:latin typeface="Arial Black"/>
                <a:cs typeface="Arial Black"/>
              </a:endParaRP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7509933" y="3255686"/>
              <a:ext cx="109517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Serving Size 16FL OZ (473 </a:t>
              </a:r>
              <a:r>
                <a:rPr lang="en-US" sz="500" dirty="0" err="1" smtClean="0">
                  <a:latin typeface="Arial"/>
                  <a:cs typeface="Arial"/>
                </a:rPr>
                <a:t>mL</a:t>
              </a:r>
              <a:r>
                <a:rPr lang="en-US" sz="500" dirty="0" smtClean="0">
                  <a:latin typeface="Arial"/>
                  <a:cs typeface="Arial"/>
                </a:rPr>
                <a:t>)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Servings Per Container 1  </a:t>
              </a:r>
              <a:endParaRPr lang="en-US" sz="500" dirty="0">
                <a:latin typeface="Arial"/>
                <a:cs typeface="Arial"/>
              </a:endParaRPr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7518400" y="3476506"/>
              <a:ext cx="88137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Amount Per Serving</a:t>
              </a:r>
              <a:endParaRPr lang="en-US" sz="500" dirty="0">
                <a:latin typeface="Arial Black"/>
                <a:cs typeface="Arial Black"/>
              </a:endParaRPr>
            </a:p>
          </p:txBody>
        </p:sp>
        <p:cxnSp>
          <p:nvCxnSpPr>
            <p:cNvPr id="158" name="Straight Connector 157"/>
            <p:cNvCxnSpPr/>
            <p:nvPr/>
          </p:nvCxnSpPr>
          <p:spPr>
            <a:xfrm>
              <a:off x="7603043" y="3497335"/>
              <a:ext cx="1551009" cy="1588"/>
            </a:xfrm>
            <a:prstGeom prst="line">
              <a:avLst/>
            </a:prstGeom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>
            <a:xfrm>
              <a:off x="7601455" y="3703464"/>
              <a:ext cx="1551009" cy="1588"/>
            </a:xfrm>
            <a:prstGeom prst="line">
              <a:avLst/>
            </a:prstGeom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>
              <a:off x="7601455" y="3618794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1" name="Rectangle 160"/>
            <p:cNvSpPr/>
            <p:nvPr/>
          </p:nvSpPr>
          <p:spPr>
            <a:xfrm>
              <a:off x="7526867" y="3561176"/>
              <a:ext cx="1710725" cy="1692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Love </a:t>
              </a:r>
              <a:r>
                <a:rPr lang="en-US" sz="500" dirty="0" smtClean="0">
                  <a:latin typeface="Arial"/>
                  <a:cs typeface="Arial"/>
                </a:rPr>
                <a:t>110                                     Calories</a:t>
              </a:r>
              <a:r>
                <a:rPr lang="en-US" sz="500" dirty="0" smtClean="0">
                  <a:latin typeface="Arial"/>
                  <a:cs typeface="Arial"/>
                </a:rPr>
                <a:t> from Love </a:t>
              </a:r>
              <a:r>
                <a:rPr lang="en-US" sz="500" dirty="0" smtClean="0">
                  <a:latin typeface="Arial"/>
                  <a:cs typeface="Arial"/>
                </a:rPr>
                <a:t>0</a:t>
              </a:r>
              <a:endParaRPr lang="en-US" sz="500" dirty="0">
                <a:latin typeface="Arial Black"/>
                <a:cs typeface="Arial Black"/>
              </a:endParaRPr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8546002" y="3671184"/>
              <a:ext cx="699599" cy="1692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% Daily Value*</a:t>
              </a:r>
              <a:endParaRPr lang="en-US" sz="500" dirty="0">
                <a:latin typeface="Arial Black"/>
                <a:cs typeface="Arial Black"/>
              </a:endParaRPr>
            </a:p>
          </p:txBody>
        </p:sp>
        <p:cxnSp>
          <p:nvCxnSpPr>
            <p:cNvPr id="163" name="Straight Connector 162"/>
            <p:cNvCxnSpPr/>
            <p:nvPr/>
          </p:nvCxnSpPr>
          <p:spPr>
            <a:xfrm>
              <a:off x="7586136" y="3811941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4" name="Rectangle 163"/>
            <p:cNvSpPr/>
            <p:nvPr/>
          </p:nvSpPr>
          <p:spPr>
            <a:xfrm>
              <a:off x="7501466" y="3762562"/>
              <a:ext cx="68480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Happiness </a:t>
              </a:r>
              <a:r>
                <a:rPr lang="en-US" sz="500" dirty="0" smtClean="0">
                  <a:latin typeface="Arial"/>
                  <a:cs typeface="Arial"/>
                </a:rPr>
                <a:t>11g                                            </a:t>
              </a:r>
            </a:p>
            <a:p>
              <a:r>
                <a:rPr lang="en-US" sz="500" dirty="0" smtClean="0">
                  <a:latin typeface="Arial Black"/>
                  <a:cs typeface="Arial Black"/>
                </a:rPr>
                <a:t>  </a:t>
              </a:r>
              <a:r>
                <a:rPr lang="en-US" sz="500" dirty="0" smtClean="0">
                  <a:latin typeface="Arial"/>
                  <a:cs typeface="Arial"/>
                </a:rPr>
                <a:t>Loyalty 28g                                                       </a:t>
              </a:r>
            </a:p>
            <a:p>
              <a:r>
                <a:rPr lang="en-US" sz="500" dirty="0" smtClean="0">
                  <a:latin typeface="Arial Black"/>
                  <a:cs typeface="Arial Black"/>
                </a:rPr>
                <a:t>Trust </a:t>
              </a:r>
              <a:r>
                <a:rPr lang="en-US" sz="500" dirty="0" smtClean="0">
                  <a:latin typeface="Arial"/>
                  <a:cs typeface="Arial"/>
                </a:rPr>
                <a:t>9mg                                      </a:t>
              </a:r>
            </a:p>
            <a:p>
              <a:r>
                <a:rPr lang="en-US" sz="500" dirty="0" smtClean="0">
                  <a:latin typeface="Arial Black"/>
                  <a:cs typeface="Arial Black"/>
                </a:rPr>
                <a:t>Patience</a:t>
              </a:r>
              <a:r>
                <a:rPr lang="en-US" sz="500" dirty="0" smtClean="0">
                  <a:latin typeface="Arial"/>
                  <a:cs typeface="Arial"/>
                </a:rPr>
                <a:t> 22g                                 </a:t>
              </a:r>
              <a:endParaRPr lang="en-US" sz="500" dirty="0">
                <a:latin typeface="Arial"/>
                <a:cs typeface="Arial"/>
              </a:endParaRP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8839197" y="3761139"/>
              <a:ext cx="4826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</p:txBody>
        </p:sp>
        <p:sp>
          <p:nvSpPr>
            <p:cNvPr id="166" name="TextBox 165"/>
            <p:cNvSpPr txBox="1"/>
            <p:nvPr/>
          </p:nvSpPr>
          <p:spPr>
            <a:xfrm>
              <a:off x="7501467" y="4093879"/>
              <a:ext cx="9669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Commitment              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Support                      100%</a:t>
              </a:r>
            </a:p>
          </p:txBody>
        </p:sp>
        <p:sp>
          <p:nvSpPr>
            <p:cNvPr id="167" name="TextBox 166"/>
            <p:cNvSpPr txBox="1"/>
            <p:nvPr/>
          </p:nvSpPr>
          <p:spPr>
            <a:xfrm>
              <a:off x="8116638" y="4093879"/>
              <a:ext cx="1065461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500" dirty="0" smtClean="0">
                  <a:latin typeface="Arial"/>
                  <a:cs typeface="Arial"/>
                </a:rPr>
                <a:t>Truth                   100%</a:t>
              </a:r>
            </a:p>
            <a:p>
              <a:pPr algn="r"/>
              <a:r>
                <a:rPr lang="en-US" sz="500" dirty="0" smtClean="0">
                  <a:latin typeface="Arial"/>
                  <a:cs typeface="Arial"/>
                </a:rPr>
                <a:t>Laughter             100%</a:t>
              </a:r>
            </a:p>
            <a:p>
              <a:pPr algn="r"/>
              <a:endParaRPr lang="en-US" sz="500" dirty="0" smtClean="0">
                <a:latin typeface="Arial"/>
                <a:cs typeface="Arial"/>
              </a:endParaRPr>
            </a:p>
            <a:p>
              <a:pPr algn="r"/>
              <a:endParaRPr lang="en-US" dirty="0"/>
            </a:p>
          </p:txBody>
        </p:sp>
        <p:cxnSp>
          <p:nvCxnSpPr>
            <p:cNvPr id="168" name="Straight Connector 167"/>
            <p:cNvCxnSpPr/>
            <p:nvPr/>
          </p:nvCxnSpPr>
          <p:spPr>
            <a:xfrm>
              <a:off x="7586136" y="4134096"/>
              <a:ext cx="1551009" cy="1588"/>
            </a:xfrm>
            <a:prstGeom prst="line">
              <a:avLst/>
            </a:prstGeom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>
              <a:off x="7582089" y="3892550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>
            <a:xfrm>
              <a:off x="7582089" y="4303431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>
            <a:xfrm>
              <a:off x="7586136" y="3968750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>
            <a:xfrm>
              <a:off x="7595105" y="4045830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>
              <a:off x="7582089" y="4219505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4" name="TextBox 173"/>
            <p:cNvSpPr txBox="1"/>
            <p:nvPr/>
          </p:nvSpPr>
          <p:spPr>
            <a:xfrm>
              <a:off x="8293900" y="4176037"/>
              <a:ext cx="214002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err="1" smtClean="0">
                  <a:latin typeface="Wingdings"/>
                  <a:ea typeface="Wingdings"/>
                  <a:cs typeface="Wingdings"/>
                </a:rPr>
                <a:t></a:t>
              </a:r>
              <a:endParaRPr lang="en-US" sz="500" dirty="0"/>
            </a:p>
          </p:txBody>
        </p:sp>
        <p:sp>
          <p:nvSpPr>
            <p:cNvPr id="175" name="TextBox 174"/>
            <p:cNvSpPr txBox="1"/>
            <p:nvPr/>
          </p:nvSpPr>
          <p:spPr>
            <a:xfrm>
              <a:off x="8294904" y="4094574"/>
              <a:ext cx="214002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err="1" smtClean="0">
                  <a:latin typeface="Wingdings"/>
                  <a:ea typeface="Wingdings"/>
                  <a:cs typeface="Wingdings"/>
                </a:rPr>
                <a:t></a:t>
              </a:r>
              <a:endParaRPr lang="en-US" sz="500" dirty="0"/>
            </a:p>
          </p:txBody>
        </p:sp>
        <p:sp>
          <p:nvSpPr>
            <p:cNvPr id="176" name="TextBox 175"/>
            <p:cNvSpPr txBox="1"/>
            <p:nvPr/>
          </p:nvSpPr>
          <p:spPr>
            <a:xfrm>
              <a:off x="7479242" y="4250197"/>
              <a:ext cx="1787669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* Percent Daily Values are based on a 2,000 calorie diet.</a:t>
              </a:r>
              <a:endParaRPr lang="en-US" sz="500" dirty="0">
                <a:latin typeface="Arial"/>
                <a:cs typeface="Arial"/>
              </a:endParaRPr>
            </a:p>
          </p:txBody>
        </p:sp>
      </p:grpSp>
      <p:grpSp>
        <p:nvGrpSpPr>
          <p:cNvPr id="184" name="Group 37"/>
          <p:cNvGrpSpPr/>
          <p:nvPr/>
        </p:nvGrpSpPr>
        <p:grpSpPr>
          <a:xfrm>
            <a:off x="6045179" y="3093047"/>
            <a:ext cx="1253068" cy="1134641"/>
            <a:chOff x="6620933" y="107711"/>
            <a:chExt cx="1253068" cy="1134641"/>
          </a:xfrm>
        </p:grpSpPr>
        <p:pic>
          <p:nvPicPr>
            <p:cNvPr id="185" name="Picture 25" descr="LABLEforh2o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764868" y="953030"/>
              <a:ext cx="914400" cy="289322"/>
            </a:xfrm>
            <a:prstGeom prst="rect">
              <a:avLst/>
            </a:prstGeom>
            <a:pattFill prst="dotDmnd">
              <a:fgClr>
                <a:srgbClr val="E7E0C9"/>
              </a:fgClr>
              <a:bgClr>
                <a:srgbClr val="FFFFFF"/>
              </a:bgClr>
            </a:pattFill>
            <a:ln w="3175" cap="flat" cmpd="sng" algn="ctr">
              <a:solidFill>
                <a:srgbClr val="9F9F9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pic>
        <p:pic>
          <p:nvPicPr>
            <p:cNvPr id="186" name="Picture 185" descr="barcodeforknotti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620933" y="107711"/>
              <a:ext cx="1219200" cy="709612"/>
            </a:xfrm>
            <a:prstGeom prst="rect">
              <a:avLst/>
            </a:prstGeom>
            <a:pattFill prst="dotDmnd">
              <a:fgClr>
                <a:srgbClr val="E7E0C9"/>
              </a:fgClr>
              <a:bgClr>
                <a:srgbClr val="FFFFFF"/>
              </a:bgClr>
            </a:pattFill>
            <a:ln w="3175" cap="flat" cmpd="sng" algn="ctr">
              <a:solidFill>
                <a:srgbClr val="9F9F9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pic>
        <p:sp>
          <p:nvSpPr>
            <p:cNvPr id="187" name="TextBox 186"/>
            <p:cNvSpPr txBox="1"/>
            <p:nvPr/>
          </p:nvSpPr>
          <p:spPr>
            <a:xfrm>
              <a:off x="6637867" y="589581"/>
              <a:ext cx="1236134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Courier"/>
                  <a:cs typeface="Courier"/>
                </a:rPr>
                <a:t>1  128200  9</a:t>
              </a:r>
              <a:endParaRPr lang="en-US" sz="1100" dirty="0">
                <a:latin typeface="Courier"/>
                <a:cs typeface="Courier"/>
              </a:endParaRPr>
            </a:p>
          </p:txBody>
        </p:sp>
      </p:grpSp>
      <p:grpSp>
        <p:nvGrpSpPr>
          <p:cNvPr id="188" name="Group 41"/>
          <p:cNvGrpSpPr/>
          <p:nvPr/>
        </p:nvGrpSpPr>
        <p:grpSpPr>
          <a:xfrm>
            <a:off x="457205" y="2987436"/>
            <a:ext cx="1893357" cy="1623023"/>
            <a:chOff x="7479242" y="3101798"/>
            <a:chExt cx="1893357" cy="1623023"/>
          </a:xfrm>
        </p:grpSpPr>
        <p:sp>
          <p:nvSpPr>
            <p:cNvPr id="189" name="Rectangle 188"/>
            <p:cNvSpPr/>
            <p:nvPr/>
          </p:nvSpPr>
          <p:spPr>
            <a:xfrm>
              <a:off x="7535334" y="3135665"/>
              <a:ext cx="1676399" cy="1283809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TextBox 189"/>
            <p:cNvSpPr txBox="1"/>
            <p:nvPr/>
          </p:nvSpPr>
          <p:spPr>
            <a:xfrm flipH="1">
              <a:off x="7492999" y="3101798"/>
              <a:ext cx="187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Arial Black"/>
                  <a:cs typeface="Arial Black"/>
                </a:rPr>
                <a:t>Nutrition Facts</a:t>
              </a:r>
              <a:endParaRPr lang="en-US" sz="1200" dirty="0">
                <a:latin typeface="Arial Black"/>
                <a:cs typeface="Arial Black"/>
              </a:endParaRPr>
            </a:p>
          </p:txBody>
        </p:sp>
        <p:sp>
          <p:nvSpPr>
            <p:cNvPr id="191" name="TextBox 190"/>
            <p:cNvSpPr txBox="1"/>
            <p:nvPr/>
          </p:nvSpPr>
          <p:spPr>
            <a:xfrm>
              <a:off x="7509933" y="3255686"/>
              <a:ext cx="109517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Serving Size 16FL OZ (473 </a:t>
              </a:r>
              <a:r>
                <a:rPr lang="en-US" sz="500" dirty="0" err="1" smtClean="0">
                  <a:latin typeface="Arial"/>
                  <a:cs typeface="Arial"/>
                </a:rPr>
                <a:t>mL</a:t>
              </a:r>
              <a:r>
                <a:rPr lang="en-US" sz="500" dirty="0" smtClean="0">
                  <a:latin typeface="Arial"/>
                  <a:cs typeface="Arial"/>
                </a:rPr>
                <a:t>)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Servings Per Container 1  </a:t>
              </a:r>
              <a:endParaRPr lang="en-US" sz="500" dirty="0">
                <a:latin typeface="Arial"/>
                <a:cs typeface="Arial"/>
              </a:endParaRPr>
            </a:p>
          </p:txBody>
        </p:sp>
        <p:sp>
          <p:nvSpPr>
            <p:cNvPr id="192" name="TextBox 191"/>
            <p:cNvSpPr txBox="1"/>
            <p:nvPr/>
          </p:nvSpPr>
          <p:spPr>
            <a:xfrm>
              <a:off x="7518400" y="3476506"/>
              <a:ext cx="88137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Amount Per Serving</a:t>
              </a:r>
              <a:endParaRPr lang="en-US" sz="500" dirty="0">
                <a:latin typeface="Arial Black"/>
                <a:cs typeface="Arial Black"/>
              </a:endParaRPr>
            </a:p>
          </p:txBody>
        </p:sp>
        <p:cxnSp>
          <p:nvCxnSpPr>
            <p:cNvPr id="193" name="Straight Connector 192"/>
            <p:cNvCxnSpPr/>
            <p:nvPr/>
          </p:nvCxnSpPr>
          <p:spPr>
            <a:xfrm>
              <a:off x="7603043" y="3497335"/>
              <a:ext cx="1551009" cy="1588"/>
            </a:xfrm>
            <a:prstGeom prst="line">
              <a:avLst/>
            </a:prstGeom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>
              <a:off x="7601455" y="3703464"/>
              <a:ext cx="1551009" cy="1588"/>
            </a:xfrm>
            <a:prstGeom prst="line">
              <a:avLst/>
            </a:prstGeom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/>
          </p:nvCxnSpPr>
          <p:spPr>
            <a:xfrm>
              <a:off x="7601455" y="3618794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6" name="Rectangle 195"/>
            <p:cNvSpPr/>
            <p:nvPr/>
          </p:nvSpPr>
          <p:spPr>
            <a:xfrm>
              <a:off x="7526867" y="3561176"/>
              <a:ext cx="1710725" cy="1692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Love </a:t>
              </a:r>
              <a:r>
                <a:rPr lang="en-US" sz="500" dirty="0" smtClean="0">
                  <a:latin typeface="Arial"/>
                  <a:cs typeface="Arial"/>
                </a:rPr>
                <a:t>110                                     Calories from Love 0</a:t>
              </a:r>
              <a:endParaRPr lang="en-US" sz="500" dirty="0">
                <a:latin typeface="Arial Black"/>
                <a:cs typeface="Arial Black"/>
              </a:endParaRPr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8546002" y="3671184"/>
              <a:ext cx="699599" cy="1692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% Daily Value*</a:t>
              </a:r>
              <a:endParaRPr lang="en-US" sz="500" dirty="0">
                <a:latin typeface="Arial Black"/>
                <a:cs typeface="Arial Black"/>
              </a:endParaRPr>
            </a:p>
          </p:txBody>
        </p:sp>
        <p:cxnSp>
          <p:nvCxnSpPr>
            <p:cNvPr id="198" name="Straight Connector 197"/>
            <p:cNvCxnSpPr/>
            <p:nvPr/>
          </p:nvCxnSpPr>
          <p:spPr>
            <a:xfrm>
              <a:off x="7586136" y="3811941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9" name="Rectangle 198"/>
            <p:cNvSpPr/>
            <p:nvPr/>
          </p:nvSpPr>
          <p:spPr>
            <a:xfrm>
              <a:off x="7501466" y="3762562"/>
              <a:ext cx="68480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Happiness </a:t>
              </a:r>
              <a:r>
                <a:rPr lang="en-US" sz="500" dirty="0" smtClean="0">
                  <a:latin typeface="Arial"/>
                  <a:cs typeface="Arial"/>
                </a:rPr>
                <a:t>11g                                            </a:t>
              </a:r>
            </a:p>
            <a:p>
              <a:r>
                <a:rPr lang="en-US" sz="500" dirty="0" smtClean="0">
                  <a:latin typeface="Arial Black"/>
                  <a:cs typeface="Arial Black"/>
                </a:rPr>
                <a:t>  </a:t>
              </a:r>
              <a:r>
                <a:rPr lang="en-US" sz="500" dirty="0" smtClean="0">
                  <a:latin typeface="Arial"/>
                  <a:cs typeface="Arial"/>
                </a:rPr>
                <a:t>Loyalty 28g                                                       </a:t>
              </a:r>
            </a:p>
            <a:p>
              <a:r>
                <a:rPr lang="en-US" sz="500" dirty="0" smtClean="0">
                  <a:latin typeface="Arial Black"/>
                  <a:cs typeface="Arial Black"/>
                </a:rPr>
                <a:t>Trust </a:t>
              </a:r>
              <a:r>
                <a:rPr lang="en-US" sz="500" dirty="0" smtClean="0">
                  <a:latin typeface="Arial"/>
                  <a:cs typeface="Arial"/>
                </a:rPr>
                <a:t>9mg                                      </a:t>
              </a:r>
            </a:p>
            <a:p>
              <a:r>
                <a:rPr lang="en-US" sz="500" dirty="0" smtClean="0">
                  <a:latin typeface="Arial Black"/>
                  <a:cs typeface="Arial Black"/>
                </a:rPr>
                <a:t>Patience</a:t>
              </a:r>
              <a:r>
                <a:rPr lang="en-US" sz="500" dirty="0" smtClean="0">
                  <a:latin typeface="Arial"/>
                  <a:cs typeface="Arial"/>
                </a:rPr>
                <a:t> 22g                                 </a:t>
              </a:r>
              <a:endParaRPr lang="en-US" sz="500" dirty="0">
                <a:latin typeface="Arial"/>
                <a:cs typeface="Arial"/>
              </a:endParaRPr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8839197" y="3761139"/>
              <a:ext cx="4826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</p:txBody>
        </p:sp>
        <p:sp>
          <p:nvSpPr>
            <p:cNvPr id="201" name="TextBox 200"/>
            <p:cNvSpPr txBox="1"/>
            <p:nvPr/>
          </p:nvSpPr>
          <p:spPr>
            <a:xfrm>
              <a:off x="7501467" y="4093879"/>
              <a:ext cx="9669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Commitment              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Support                      100%</a:t>
              </a:r>
            </a:p>
          </p:txBody>
        </p:sp>
        <p:sp>
          <p:nvSpPr>
            <p:cNvPr id="202" name="TextBox 201"/>
            <p:cNvSpPr txBox="1"/>
            <p:nvPr/>
          </p:nvSpPr>
          <p:spPr>
            <a:xfrm>
              <a:off x="8116638" y="4093879"/>
              <a:ext cx="1065461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500" dirty="0" smtClean="0">
                  <a:latin typeface="Arial"/>
                  <a:cs typeface="Arial"/>
                </a:rPr>
                <a:t>Truth                   100%</a:t>
              </a:r>
            </a:p>
            <a:p>
              <a:pPr algn="r"/>
              <a:r>
                <a:rPr lang="en-US" sz="500" dirty="0" smtClean="0">
                  <a:latin typeface="Arial"/>
                  <a:cs typeface="Arial"/>
                </a:rPr>
                <a:t>Laughter             100%</a:t>
              </a:r>
            </a:p>
            <a:p>
              <a:pPr algn="r"/>
              <a:endParaRPr lang="en-US" sz="500" dirty="0" smtClean="0">
                <a:latin typeface="Arial"/>
                <a:cs typeface="Arial"/>
              </a:endParaRPr>
            </a:p>
            <a:p>
              <a:pPr algn="r"/>
              <a:endParaRPr lang="en-US" dirty="0"/>
            </a:p>
          </p:txBody>
        </p:sp>
        <p:cxnSp>
          <p:nvCxnSpPr>
            <p:cNvPr id="203" name="Straight Connector 202"/>
            <p:cNvCxnSpPr/>
            <p:nvPr/>
          </p:nvCxnSpPr>
          <p:spPr>
            <a:xfrm>
              <a:off x="7586136" y="4134096"/>
              <a:ext cx="1551009" cy="1588"/>
            </a:xfrm>
            <a:prstGeom prst="line">
              <a:avLst/>
            </a:prstGeom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/>
            <p:cNvCxnSpPr/>
            <p:nvPr/>
          </p:nvCxnSpPr>
          <p:spPr>
            <a:xfrm>
              <a:off x="7582089" y="3892550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Straight Connector 204"/>
            <p:cNvCxnSpPr/>
            <p:nvPr/>
          </p:nvCxnSpPr>
          <p:spPr>
            <a:xfrm>
              <a:off x="7582089" y="4303431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Connector 205"/>
            <p:cNvCxnSpPr/>
            <p:nvPr/>
          </p:nvCxnSpPr>
          <p:spPr>
            <a:xfrm>
              <a:off x="7586136" y="3968750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Straight Connector 206"/>
            <p:cNvCxnSpPr/>
            <p:nvPr/>
          </p:nvCxnSpPr>
          <p:spPr>
            <a:xfrm>
              <a:off x="7595105" y="4045830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Straight Connector 207"/>
            <p:cNvCxnSpPr/>
            <p:nvPr/>
          </p:nvCxnSpPr>
          <p:spPr>
            <a:xfrm>
              <a:off x="7582089" y="4219505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9" name="TextBox 208"/>
            <p:cNvSpPr txBox="1"/>
            <p:nvPr/>
          </p:nvSpPr>
          <p:spPr>
            <a:xfrm>
              <a:off x="8293900" y="4176037"/>
              <a:ext cx="214002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err="1" smtClean="0">
                  <a:latin typeface="Wingdings"/>
                  <a:ea typeface="Wingdings"/>
                  <a:cs typeface="Wingdings"/>
                </a:rPr>
                <a:t></a:t>
              </a:r>
              <a:endParaRPr lang="en-US" sz="500" dirty="0"/>
            </a:p>
          </p:txBody>
        </p:sp>
        <p:sp>
          <p:nvSpPr>
            <p:cNvPr id="210" name="TextBox 209"/>
            <p:cNvSpPr txBox="1"/>
            <p:nvPr/>
          </p:nvSpPr>
          <p:spPr>
            <a:xfrm>
              <a:off x="8294904" y="4094574"/>
              <a:ext cx="214002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err="1" smtClean="0">
                  <a:latin typeface="Wingdings"/>
                  <a:ea typeface="Wingdings"/>
                  <a:cs typeface="Wingdings"/>
                </a:rPr>
                <a:t></a:t>
              </a:r>
              <a:endParaRPr lang="en-US" sz="500" dirty="0"/>
            </a:p>
          </p:txBody>
        </p:sp>
        <p:sp>
          <p:nvSpPr>
            <p:cNvPr id="211" name="TextBox 210"/>
            <p:cNvSpPr txBox="1"/>
            <p:nvPr/>
          </p:nvSpPr>
          <p:spPr>
            <a:xfrm>
              <a:off x="7479242" y="4250197"/>
              <a:ext cx="1787669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* Percent Daily Values are based on a 2,000 calorie diet.</a:t>
              </a:r>
              <a:endParaRPr lang="en-US" sz="500" dirty="0">
                <a:latin typeface="Arial"/>
                <a:cs typeface="Arial"/>
              </a:endParaRPr>
            </a:p>
          </p:txBody>
        </p:sp>
      </p:grpSp>
      <p:grpSp>
        <p:nvGrpSpPr>
          <p:cNvPr id="219" name="Group 37"/>
          <p:cNvGrpSpPr/>
          <p:nvPr/>
        </p:nvGrpSpPr>
        <p:grpSpPr>
          <a:xfrm>
            <a:off x="6045179" y="1721934"/>
            <a:ext cx="1253068" cy="1134641"/>
            <a:chOff x="6620933" y="107711"/>
            <a:chExt cx="1253068" cy="1134641"/>
          </a:xfrm>
        </p:grpSpPr>
        <p:pic>
          <p:nvPicPr>
            <p:cNvPr id="220" name="Picture 25" descr="LABLEforh2o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764868" y="953030"/>
              <a:ext cx="914400" cy="289322"/>
            </a:xfrm>
            <a:prstGeom prst="rect">
              <a:avLst/>
            </a:prstGeom>
            <a:noFill/>
            <a:ln w="3175">
              <a:solidFill>
                <a:srgbClr val="9F9F9F"/>
              </a:solidFill>
              <a:miter lim="800000"/>
              <a:headEnd/>
              <a:tailEnd/>
            </a:ln>
          </p:spPr>
        </p:pic>
        <p:pic>
          <p:nvPicPr>
            <p:cNvPr id="221" name="Picture 220" descr="barcodeforknotti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620933" y="107711"/>
              <a:ext cx="1219200" cy="709612"/>
            </a:xfrm>
            <a:prstGeom prst="rect">
              <a:avLst/>
            </a:prstGeom>
            <a:noFill/>
            <a:ln w="3175">
              <a:solidFill>
                <a:srgbClr val="9F9F9F"/>
              </a:solidFill>
              <a:miter lim="800000"/>
              <a:headEnd/>
              <a:tailEnd/>
            </a:ln>
          </p:spPr>
        </p:pic>
        <p:sp>
          <p:nvSpPr>
            <p:cNvPr id="222" name="TextBox 221"/>
            <p:cNvSpPr txBox="1"/>
            <p:nvPr/>
          </p:nvSpPr>
          <p:spPr>
            <a:xfrm>
              <a:off x="6637867" y="589581"/>
              <a:ext cx="1236134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Courier"/>
                  <a:cs typeface="Courier"/>
                </a:rPr>
                <a:t>1  128200  9</a:t>
              </a:r>
              <a:endParaRPr lang="en-US" sz="1100" dirty="0">
                <a:latin typeface="Courier"/>
                <a:cs typeface="Courier"/>
              </a:endParaRPr>
            </a:p>
          </p:txBody>
        </p:sp>
      </p:grpSp>
      <p:grpSp>
        <p:nvGrpSpPr>
          <p:cNvPr id="223" name="Group 41"/>
          <p:cNvGrpSpPr/>
          <p:nvPr/>
        </p:nvGrpSpPr>
        <p:grpSpPr>
          <a:xfrm>
            <a:off x="457205" y="1616323"/>
            <a:ext cx="1893357" cy="1623023"/>
            <a:chOff x="7479242" y="3101798"/>
            <a:chExt cx="1893357" cy="1623023"/>
          </a:xfrm>
        </p:grpSpPr>
        <p:sp>
          <p:nvSpPr>
            <p:cNvPr id="224" name="Rectangle 223"/>
            <p:cNvSpPr/>
            <p:nvPr/>
          </p:nvSpPr>
          <p:spPr>
            <a:xfrm>
              <a:off x="7535334" y="3135665"/>
              <a:ext cx="1676399" cy="1283809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TextBox 224"/>
            <p:cNvSpPr txBox="1"/>
            <p:nvPr/>
          </p:nvSpPr>
          <p:spPr>
            <a:xfrm flipH="1">
              <a:off x="7492999" y="3101798"/>
              <a:ext cx="187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Arial Black"/>
                  <a:cs typeface="Arial Black"/>
                </a:rPr>
                <a:t>Nutrition Facts</a:t>
              </a:r>
              <a:endParaRPr lang="en-US" sz="1200" dirty="0">
                <a:latin typeface="Arial Black"/>
                <a:cs typeface="Arial Black"/>
              </a:endParaRPr>
            </a:p>
          </p:txBody>
        </p:sp>
        <p:sp>
          <p:nvSpPr>
            <p:cNvPr id="226" name="TextBox 225"/>
            <p:cNvSpPr txBox="1"/>
            <p:nvPr/>
          </p:nvSpPr>
          <p:spPr>
            <a:xfrm>
              <a:off x="7509933" y="3255686"/>
              <a:ext cx="109517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Serving Size 16FL OZ (473 </a:t>
              </a:r>
              <a:r>
                <a:rPr lang="en-US" sz="500" dirty="0" err="1" smtClean="0">
                  <a:latin typeface="Arial"/>
                  <a:cs typeface="Arial"/>
                </a:rPr>
                <a:t>mL</a:t>
              </a:r>
              <a:r>
                <a:rPr lang="en-US" sz="500" dirty="0" smtClean="0">
                  <a:latin typeface="Arial"/>
                  <a:cs typeface="Arial"/>
                </a:rPr>
                <a:t>)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Servings Per Container 1  </a:t>
              </a:r>
              <a:endParaRPr lang="en-US" sz="500" dirty="0">
                <a:latin typeface="Arial"/>
                <a:cs typeface="Arial"/>
              </a:endParaRPr>
            </a:p>
          </p:txBody>
        </p:sp>
        <p:sp>
          <p:nvSpPr>
            <p:cNvPr id="227" name="TextBox 226"/>
            <p:cNvSpPr txBox="1"/>
            <p:nvPr/>
          </p:nvSpPr>
          <p:spPr>
            <a:xfrm>
              <a:off x="7518400" y="3476506"/>
              <a:ext cx="881377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Amount Per Serving</a:t>
              </a:r>
              <a:endParaRPr lang="en-US" sz="500" dirty="0">
                <a:latin typeface="Arial Black"/>
                <a:cs typeface="Arial Black"/>
              </a:endParaRPr>
            </a:p>
          </p:txBody>
        </p:sp>
        <p:cxnSp>
          <p:nvCxnSpPr>
            <p:cNvPr id="228" name="Straight Connector 227"/>
            <p:cNvCxnSpPr/>
            <p:nvPr/>
          </p:nvCxnSpPr>
          <p:spPr>
            <a:xfrm>
              <a:off x="7603043" y="3497335"/>
              <a:ext cx="1551009" cy="1588"/>
            </a:xfrm>
            <a:prstGeom prst="line">
              <a:avLst/>
            </a:prstGeom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>
              <a:off x="7601455" y="3703464"/>
              <a:ext cx="1551009" cy="1588"/>
            </a:xfrm>
            <a:prstGeom prst="line">
              <a:avLst/>
            </a:prstGeom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>
              <a:off x="7601455" y="3618794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1" name="Rectangle 230"/>
            <p:cNvSpPr/>
            <p:nvPr/>
          </p:nvSpPr>
          <p:spPr>
            <a:xfrm>
              <a:off x="7526867" y="3561176"/>
              <a:ext cx="1710725" cy="1692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Love </a:t>
              </a:r>
              <a:r>
                <a:rPr lang="en-US" sz="500" dirty="0" smtClean="0">
                  <a:latin typeface="Arial"/>
                  <a:cs typeface="Arial"/>
                </a:rPr>
                <a:t>110                                     Calories</a:t>
              </a:r>
              <a:r>
                <a:rPr lang="en-US" sz="500" dirty="0" smtClean="0">
                  <a:latin typeface="Arial"/>
                  <a:cs typeface="Arial"/>
                </a:rPr>
                <a:t> from Love </a:t>
              </a:r>
              <a:r>
                <a:rPr lang="en-US" sz="500" dirty="0" smtClean="0">
                  <a:latin typeface="Arial"/>
                  <a:cs typeface="Arial"/>
                </a:rPr>
                <a:t>0</a:t>
              </a:r>
              <a:endParaRPr lang="en-US" sz="500" dirty="0">
                <a:latin typeface="Arial Black"/>
                <a:cs typeface="Arial Black"/>
              </a:endParaRPr>
            </a:p>
          </p:txBody>
        </p:sp>
        <p:sp>
          <p:nvSpPr>
            <p:cNvPr id="232" name="Rectangle 231"/>
            <p:cNvSpPr/>
            <p:nvPr/>
          </p:nvSpPr>
          <p:spPr>
            <a:xfrm>
              <a:off x="8546002" y="3671184"/>
              <a:ext cx="699599" cy="1692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% Daily Value*</a:t>
              </a:r>
              <a:endParaRPr lang="en-US" sz="500" dirty="0">
                <a:latin typeface="Arial Black"/>
                <a:cs typeface="Arial Black"/>
              </a:endParaRPr>
            </a:p>
          </p:txBody>
        </p:sp>
        <p:cxnSp>
          <p:nvCxnSpPr>
            <p:cNvPr id="233" name="Straight Connector 232"/>
            <p:cNvCxnSpPr/>
            <p:nvPr/>
          </p:nvCxnSpPr>
          <p:spPr>
            <a:xfrm>
              <a:off x="7586136" y="3811941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4" name="Rectangle 233"/>
            <p:cNvSpPr/>
            <p:nvPr/>
          </p:nvSpPr>
          <p:spPr>
            <a:xfrm>
              <a:off x="7501466" y="3762562"/>
              <a:ext cx="68480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500" dirty="0" smtClean="0">
                  <a:latin typeface="Arial Black"/>
                  <a:cs typeface="Arial Black"/>
                </a:rPr>
                <a:t>Happiness </a:t>
              </a:r>
              <a:r>
                <a:rPr lang="en-US" sz="500" dirty="0" smtClean="0">
                  <a:latin typeface="Arial"/>
                  <a:cs typeface="Arial"/>
                </a:rPr>
                <a:t>11g                                            </a:t>
              </a:r>
            </a:p>
            <a:p>
              <a:r>
                <a:rPr lang="en-US" sz="500" dirty="0" smtClean="0">
                  <a:latin typeface="Arial Black"/>
                  <a:cs typeface="Arial Black"/>
                </a:rPr>
                <a:t>  </a:t>
              </a:r>
              <a:r>
                <a:rPr lang="en-US" sz="500" dirty="0" smtClean="0">
                  <a:latin typeface="Arial"/>
                  <a:cs typeface="Arial"/>
                </a:rPr>
                <a:t>Loyalty 28g                                                       </a:t>
              </a:r>
            </a:p>
            <a:p>
              <a:r>
                <a:rPr lang="en-US" sz="500" dirty="0" smtClean="0">
                  <a:latin typeface="Arial Black"/>
                  <a:cs typeface="Arial Black"/>
                </a:rPr>
                <a:t>Trust </a:t>
              </a:r>
              <a:r>
                <a:rPr lang="en-US" sz="500" dirty="0" smtClean="0">
                  <a:latin typeface="Arial"/>
                  <a:cs typeface="Arial"/>
                </a:rPr>
                <a:t>9mg                                      </a:t>
              </a:r>
            </a:p>
            <a:p>
              <a:r>
                <a:rPr lang="en-US" sz="500" dirty="0" smtClean="0">
                  <a:latin typeface="Arial Black"/>
                  <a:cs typeface="Arial Black"/>
                </a:rPr>
                <a:t>Patience</a:t>
              </a:r>
              <a:r>
                <a:rPr lang="en-US" sz="500" dirty="0" smtClean="0">
                  <a:latin typeface="Arial"/>
                  <a:cs typeface="Arial"/>
                </a:rPr>
                <a:t> 22g                                 </a:t>
              </a:r>
              <a:endParaRPr lang="en-US" sz="500" dirty="0">
                <a:latin typeface="Arial"/>
                <a:cs typeface="Arial"/>
              </a:endParaRPr>
            </a:p>
          </p:txBody>
        </p:sp>
        <p:sp>
          <p:nvSpPr>
            <p:cNvPr id="235" name="Rectangle 234"/>
            <p:cNvSpPr/>
            <p:nvPr/>
          </p:nvSpPr>
          <p:spPr>
            <a:xfrm>
              <a:off x="8839197" y="3761139"/>
              <a:ext cx="4826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100%</a:t>
              </a:r>
            </a:p>
          </p:txBody>
        </p:sp>
        <p:sp>
          <p:nvSpPr>
            <p:cNvPr id="236" name="TextBox 235"/>
            <p:cNvSpPr txBox="1"/>
            <p:nvPr/>
          </p:nvSpPr>
          <p:spPr>
            <a:xfrm>
              <a:off x="7501467" y="4093879"/>
              <a:ext cx="9669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Commitment              100%</a:t>
              </a:r>
            </a:p>
            <a:p>
              <a:r>
                <a:rPr lang="en-US" sz="500" dirty="0" smtClean="0">
                  <a:latin typeface="Arial"/>
                  <a:cs typeface="Arial"/>
                </a:rPr>
                <a:t>Support                      100%</a:t>
              </a:r>
            </a:p>
          </p:txBody>
        </p:sp>
        <p:sp>
          <p:nvSpPr>
            <p:cNvPr id="237" name="TextBox 236"/>
            <p:cNvSpPr txBox="1"/>
            <p:nvPr/>
          </p:nvSpPr>
          <p:spPr>
            <a:xfrm>
              <a:off x="8116638" y="4093879"/>
              <a:ext cx="1065461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500" dirty="0" smtClean="0">
                  <a:latin typeface="Arial"/>
                  <a:cs typeface="Arial"/>
                </a:rPr>
                <a:t>Truth                   100%</a:t>
              </a:r>
            </a:p>
            <a:p>
              <a:pPr algn="r"/>
              <a:r>
                <a:rPr lang="en-US" sz="500" dirty="0" smtClean="0">
                  <a:latin typeface="Arial"/>
                  <a:cs typeface="Arial"/>
                </a:rPr>
                <a:t>Laughter             100%</a:t>
              </a:r>
            </a:p>
            <a:p>
              <a:pPr algn="r"/>
              <a:endParaRPr lang="en-US" sz="500" dirty="0" smtClean="0">
                <a:latin typeface="Arial"/>
                <a:cs typeface="Arial"/>
              </a:endParaRPr>
            </a:p>
            <a:p>
              <a:pPr algn="r"/>
              <a:endParaRPr lang="en-US" dirty="0"/>
            </a:p>
          </p:txBody>
        </p:sp>
        <p:cxnSp>
          <p:nvCxnSpPr>
            <p:cNvPr id="238" name="Straight Connector 237"/>
            <p:cNvCxnSpPr/>
            <p:nvPr/>
          </p:nvCxnSpPr>
          <p:spPr>
            <a:xfrm>
              <a:off x="7586136" y="4134096"/>
              <a:ext cx="1551009" cy="1588"/>
            </a:xfrm>
            <a:prstGeom prst="line">
              <a:avLst/>
            </a:prstGeom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>
              <a:off x="7582089" y="3892550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>
              <a:off x="7582089" y="4303431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>
              <a:off x="7586136" y="3968750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>
              <a:off x="7595105" y="4045830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>
              <a:off x="7582089" y="4219505"/>
              <a:ext cx="1551009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4" name="TextBox 243"/>
            <p:cNvSpPr txBox="1"/>
            <p:nvPr/>
          </p:nvSpPr>
          <p:spPr>
            <a:xfrm>
              <a:off x="8293900" y="4176037"/>
              <a:ext cx="214002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err="1" smtClean="0">
                  <a:latin typeface="Wingdings"/>
                  <a:ea typeface="Wingdings"/>
                  <a:cs typeface="Wingdings"/>
                </a:rPr>
                <a:t></a:t>
              </a:r>
              <a:endParaRPr lang="en-US" sz="500" dirty="0"/>
            </a:p>
          </p:txBody>
        </p:sp>
        <p:sp>
          <p:nvSpPr>
            <p:cNvPr id="245" name="TextBox 244"/>
            <p:cNvSpPr txBox="1"/>
            <p:nvPr/>
          </p:nvSpPr>
          <p:spPr>
            <a:xfrm>
              <a:off x="8294904" y="4094574"/>
              <a:ext cx="214002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err="1" smtClean="0">
                  <a:latin typeface="Wingdings"/>
                  <a:ea typeface="Wingdings"/>
                  <a:cs typeface="Wingdings"/>
                </a:rPr>
                <a:t></a:t>
              </a:r>
              <a:endParaRPr lang="en-US" sz="500" dirty="0"/>
            </a:p>
          </p:txBody>
        </p:sp>
        <p:sp>
          <p:nvSpPr>
            <p:cNvPr id="246" name="TextBox 245"/>
            <p:cNvSpPr txBox="1"/>
            <p:nvPr/>
          </p:nvSpPr>
          <p:spPr>
            <a:xfrm>
              <a:off x="7479242" y="4250197"/>
              <a:ext cx="1787669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00" dirty="0" smtClean="0">
                  <a:latin typeface="Arial"/>
                  <a:cs typeface="Arial"/>
                </a:rPr>
                <a:t>* Percent Daily Values are based on a 2,000 calorie diet.</a:t>
              </a:r>
              <a:endParaRPr lang="en-US" sz="500" dirty="0">
                <a:latin typeface="Arial"/>
                <a:cs typeface="Arial"/>
              </a:endParaRPr>
            </a:p>
          </p:txBody>
        </p:sp>
      </p:grpSp>
      <p:cxnSp>
        <p:nvCxnSpPr>
          <p:cNvPr id="262" name="Straight Connector 261"/>
          <p:cNvCxnSpPr/>
          <p:nvPr/>
        </p:nvCxnSpPr>
        <p:spPr>
          <a:xfrm>
            <a:off x="0" y="235474"/>
            <a:ext cx="559866" cy="1588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/>
          <p:cNvCxnSpPr/>
          <p:nvPr/>
        </p:nvCxnSpPr>
        <p:spPr>
          <a:xfrm>
            <a:off x="7315179" y="239442"/>
            <a:ext cx="559866" cy="1588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19" name="Group 318"/>
          <p:cNvGrpSpPr/>
          <p:nvPr/>
        </p:nvGrpSpPr>
        <p:grpSpPr>
          <a:xfrm>
            <a:off x="2672591" y="1393753"/>
            <a:ext cx="2884418" cy="1583911"/>
            <a:chOff x="2911018" y="5241785"/>
            <a:chExt cx="2884418" cy="1583911"/>
          </a:xfrm>
        </p:grpSpPr>
        <p:grpSp>
          <p:nvGrpSpPr>
            <p:cNvPr id="320" name="Group 194"/>
            <p:cNvGrpSpPr/>
            <p:nvPr/>
          </p:nvGrpSpPr>
          <p:grpSpPr>
            <a:xfrm>
              <a:off x="3167405" y="5241785"/>
              <a:ext cx="2388638" cy="1583911"/>
              <a:chOff x="2234221" y="1607343"/>
              <a:chExt cx="2855218" cy="1033295"/>
            </a:xfrm>
          </p:grpSpPr>
          <p:sp>
            <p:nvSpPr>
              <p:cNvPr id="323" name="Rectangle 322"/>
              <p:cNvSpPr/>
              <p:nvPr/>
            </p:nvSpPr>
            <p:spPr>
              <a:xfrm>
                <a:off x="2428874" y="2025650"/>
                <a:ext cx="2428875" cy="406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24" name="Picture 323" descr="E1148_04.jpg"/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alphaModFix/>
                <a:lum bright="23000" contrast="-100000"/>
              </a:blip>
              <a:srcRect r="37828" b="66364"/>
              <a:stretch>
                <a:fillRect/>
              </a:stretch>
            </p:blipFill>
            <p:spPr>
              <a:xfrm>
                <a:off x="2234221" y="1607343"/>
                <a:ext cx="2855218" cy="1033295"/>
              </a:xfrm>
              <a:prstGeom prst="rect">
                <a:avLst/>
              </a:prstGeom>
            </p:spPr>
          </p:pic>
        </p:grpSp>
        <p:sp>
          <p:nvSpPr>
            <p:cNvPr id="321" name="TextBox 320"/>
            <p:cNvSpPr txBox="1"/>
            <p:nvPr/>
          </p:nvSpPr>
          <p:spPr>
            <a:xfrm>
              <a:off x="3898928" y="6174499"/>
              <a:ext cx="90424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E7E0C9"/>
                  </a:solidFill>
                  <a:effectLst>
                    <a:outerShdw dist="38100" dir="2700000">
                      <a:srgbClr val="9C9C9C"/>
                    </a:outerShdw>
                  </a:effectLst>
                  <a:latin typeface="Sanford  Book"/>
                  <a:cs typeface="Sanford  Book"/>
                </a:rPr>
                <a:t>11.28.09</a:t>
              </a:r>
              <a:endParaRPr lang="en-US" sz="1400" dirty="0">
                <a:solidFill>
                  <a:srgbClr val="E7E0C9"/>
                </a:solidFill>
                <a:effectLst>
                  <a:outerShdw dist="38100" dir="2700000">
                    <a:srgbClr val="9C9C9C"/>
                  </a:outerShdw>
                </a:effectLst>
                <a:latin typeface="Sanford  Book"/>
                <a:cs typeface="Sanford  Book"/>
              </a:endParaRPr>
            </a:p>
          </p:txBody>
        </p:sp>
        <p:sp>
          <p:nvSpPr>
            <p:cNvPr id="322" name="TextBox 321"/>
            <p:cNvSpPr txBox="1"/>
            <p:nvPr/>
          </p:nvSpPr>
          <p:spPr>
            <a:xfrm flipH="1">
              <a:off x="2911018" y="5885544"/>
              <a:ext cx="28844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E7E0C9"/>
                  </a:solidFill>
                  <a:effectLst>
                    <a:outerShdw dist="38100" dir="2700000">
                      <a:srgbClr val="9C9C9C"/>
                    </a:outerShdw>
                  </a:effectLst>
                  <a:latin typeface="ChopinScript"/>
                  <a:cs typeface="ChopinScript"/>
                </a:rPr>
                <a:t>Isaac and Katie</a:t>
              </a:r>
              <a:endParaRPr lang="en-US" dirty="0">
                <a:solidFill>
                  <a:srgbClr val="E7E0C9"/>
                </a:solidFill>
                <a:effectLst>
                  <a:outerShdw dist="38100" dir="2700000">
                    <a:srgbClr val="9C9C9C"/>
                  </a:outerShdw>
                </a:effectLst>
                <a:latin typeface="ChopinScript"/>
                <a:cs typeface="ChopinScript"/>
              </a:endParaRPr>
            </a:p>
          </p:txBody>
        </p:sp>
      </p:grpSp>
      <p:grpSp>
        <p:nvGrpSpPr>
          <p:cNvPr id="325" name="Group 324"/>
          <p:cNvGrpSpPr/>
          <p:nvPr/>
        </p:nvGrpSpPr>
        <p:grpSpPr>
          <a:xfrm>
            <a:off x="2672591" y="2758372"/>
            <a:ext cx="2884418" cy="1583911"/>
            <a:chOff x="2911018" y="5241785"/>
            <a:chExt cx="2884418" cy="1583911"/>
          </a:xfrm>
        </p:grpSpPr>
        <p:grpSp>
          <p:nvGrpSpPr>
            <p:cNvPr id="326" name="Group 194"/>
            <p:cNvGrpSpPr/>
            <p:nvPr/>
          </p:nvGrpSpPr>
          <p:grpSpPr>
            <a:xfrm>
              <a:off x="3167405" y="5241785"/>
              <a:ext cx="2388638" cy="1583911"/>
              <a:chOff x="2234222" y="1607343"/>
              <a:chExt cx="2855218" cy="1033295"/>
            </a:xfrm>
          </p:grpSpPr>
          <p:sp>
            <p:nvSpPr>
              <p:cNvPr id="329" name="Rectangle 328"/>
              <p:cNvSpPr/>
              <p:nvPr/>
            </p:nvSpPr>
            <p:spPr>
              <a:xfrm>
                <a:off x="2428875" y="2025650"/>
                <a:ext cx="2428875" cy="406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30" name="Picture 329" descr="E1148_04.jpg"/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alphaModFix/>
                <a:lum bright="23000" contrast="-100000"/>
              </a:blip>
              <a:srcRect r="37828" b="66364"/>
              <a:stretch>
                <a:fillRect/>
              </a:stretch>
            </p:blipFill>
            <p:spPr>
              <a:xfrm>
                <a:off x="2234222" y="1607343"/>
                <a:ext cx="2855218" cy="1033295"/>
              </a:xfrm>
              <a:prstGeom prst="rect">
                <a:avLst/>
              </a:prstGeom>
            </p:spPr>
          </p:pic>
        </p:grpSp>
        <p:sp>
          <p:nvSpPr>
            <p:cNvPr id="327" name="TextBox 326"/>
            <p:cNvSpPr txBox="1"/>
            <p:nvPr/>
          </p:nvSpPr>
          <p:spPr>
            <a:xfrm>
              <a:off x="3898928" y="6174499"/>
              <a:ext cx="90424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E7E0C9"/>
                  </a:solidFill>
                  <a:effectLst>
                    <a:outerShdw dist="38100" dir="2700000">
                      <a:srgbClr val="9C9C9C"/>
                    </a:outerShdw>
                  </a:effectLst>
                  <a:latin typeface="Sanford  Book"/>
                  <a:cs typeface="Sanford  Book"/>
                </a:rPr>
                <a:t>11.28.09</a:t>
              </a:r>
              <a:endParaRPr lang="en-US" sz="1400" dirty="0">
                <a:solidFill>
                  <a:srgbClr val="E7E0C9"/>
                </a:solidFill>
                <a:effectLst>
                  <a:outerShdw dist="38100" dir="2700000">
                    <a:srgbClr val="9C9C9C"/>
                  </a:outerShdw>
                </a:effectLst>
                <a:latin typeface="Sanford  Book"/>
                <a:cs typeface="Sanford  Book"/>
              </a:endParaRPr>
            </a:p>
          </p:txBody>
        </p:sp>
        <p:sp>
          <p:nvSpPr>
            <p:cNvPr id="328" name="TextBox 327"/>
            <p:cNvSpPr txBox="1"/>
            <p:nvPr/>
          </p:nvSpPr>
          <p:spPr>
            <a:xfrm flipH="1">
              <a:off x="2911018" y="5885544"/>
              <a:ext cx="28844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E7E0C9"/>
                  </a:solidFill>
                  <a:effectLst>
                    <a:outerShdw dist="38100" dir="2700000">
                      <a:srgbClr val="9C9C9C"/>
                    </a:outerShdw>
                  </a:effectLst>
                  <a:latin typeface="ChopinScript"/>
                  <a:cs typeface="ChopinScript"/>
                </a:rPr>
                <a:t>Isaac and Katie</a:t>
              </a:r>
              <a:endParaRPr lang="en-US" dirty="0">
                <a:solidFill>
                  <a:srgbClr val="E7E0C9"/>
                </a:solidFill>
                <a:effectLst>
                  <a:outerShdw dist="38100" dir="2700000">
                    <a:srgbClr val="9C9C9C"/>
                  </a:outerShdw>
                </a:effectLst>
                <a:latin typeface="ChopinScript"/>
                <a:cs typeface="ChopinScript"/>
              </a:endParaRPr>
            </a:p>
          </p:txBody>
        </p:sp>
      </p:grpSp>
      <p:grpSp>
        <p:nvGrpSpPr>
          <p:cNvPr id="337" name="Group 336"/>
          <p:cNvGrpSpPr/>
          <p:nvPr/>
        </p:nvGrpSpPr>
        <p:grpSpPr>
          <a:xfrm>
            <a:off x="2672591" y="4139551"/>
            <a:ext cx="2884418" cy="1583911"/>
            <a:chOff x="2911018" y="5241785"/>
            <a:chExt cx="2884418" cy="1583911"/>
          </a:xfrm>
        </p:grpSpPr>
        <p:grpSp>
          <p:nvGrpSpPr>
            <p:cNvPr id="338" name="Group 194"/>
            <p:cNvGrpSpPr/>
            <p:nvPr/>
          </p:nvGrpSpPr>
          <p:grpSpPr>
            <a:xfrm>
              <a:off x="3167405" y="5241785"/>
              <a:ext cx="2388638" cy="1583911"/>
              <a:chOff x="2234222" y="1607343"/>
              <a:chExt cx="2855218" cy="1033295"/>
            </a:xfrm>
          </p:grpSpPr>
          <p:sp>
            <p:nvSpPr>
              <p:cNvPr id="341" name="Rectangle 340"/>
              <p:cNvSpPr/>
              <p:nvPr/>
            </p:nvSpPr>
            <p:spPr>
              <a:xfrm>
                <a:off x="2428875" y="2025650"/>
                <a:ext cx="2428875" cy="406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42" name="Picture 341" descr="E1148_04.jpg"/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alphaModFix/>
                <a:lum bright="23000" contrast="-100000"/>
              </a:blip>
              <a:srcRect r="37828" b="66364"/>
              <a:stretch>
                <a:fillRect/>
              </a:stretch>
            </p:blipFill>
            <p:spPr>
              <a:xfrm>
                <a:off x="2234222" y="1607343"/>
                <a:ext cx="2855218" cy="1033295"/>
              </a:xfrm>
              <a:prstGeom prst="rect">
                <a:avLst/>
              </a:prstGeom>
            </p:spPr>
          </p:pic>
        </p:grpSp>
        <p:sp>
          <p:nvSpPr>
            <p:cNvPr id="339" name="TextBox 338"/>
            <p:cNvSpPr txBox="1"/>
            <p:nvPr/>
          </p:nvSpPr>
          <p:spPr>
            <a:xfrm>
              <a:off x="3898928" y="6174499"/>
              <a:ext cx="90424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E7E0C9"/>
                  </a:solidFill>
                  <a:effectLst>
                    <a:outerShdw dist="38100" dir="2700000">
                      <a:srgbClr val="9C9C9C"/>
                    </a:outerShdw>
                  </a:effectLst>
                  <a:latin typeface="Sanford  Book"/>
                  <a:cs typeface="Sanford  Book"/>
                </a:rPr>
                <a:t>11.28.09</a:t>
              </a:r>
              <a:endParaRPr lang="en-US" sz="1400" dirty="0">
                <a:solidFill>
                  <a:srgbClr val="E7E0C9"/>
                </a:solidFill>
                <a:effectLst>
                  <a:outerShdw dist="38100" dir="2700000">
                    <a:srgbClr val="9C9C9C"/>
                  </a:outerShdw>
                </a:effectLst>
                <a:latin typeface="Sanford  Book"/>
                <a:cs typeface="Sanford  Book"/>
              </a:endParaRPr>
            </a:p>
          </p:txBody>
        </p:sp>
        <p:sp>
          <p:nvSpPr>
            <p:cNvPr id="340" name="TextBox 339"/>
            <p:cNvSpPr txBox="1"/>
            <p:nvPr/>
          </p:nvSpPr>
          <p:spPr>
            <a:xfrm flipH="1">
              <a:off x="2911018" y="5885544"/>
              <a:ext cx="28844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E7E0C9"/>
                  </a:solidFill>
                  <a:effectLst>
                    <a:outerShdw dist="38100" dir="2700000">
                      <a:srgbClr val="9C9C9C"/>
                    </a:outerShdw>
                  </a:effectLst>
                  <a:latin typeface="ChopinScript"/>
                  <a:cs typeface="ChopinScript"/>
                </a:rPr>
                <a:t>Isaac and Katie</a:t>
              </a:r>
              <a:endParaRPr lang="en-US" dirty="0">
                <a:solidFill>
                  <a:srgbClr val="E7E0C9"/>
                </a:solidFill>
                <a:effectLst>
                  <a:outerShdw dist="38100" dir="2700000">
                    <a:srgbClr val="9C9C9C"/>
                  </a:outerShdw>
                </a:effectLst>
                <a:latin typeface="ChopinScript"/>
                <a:cs typeface="ChopinScript"/>
              </a:endParaRPr>
            </a:p>
          </p:txBody>
        </p:sp>
      </p:grpSp>
      <p:grpSp>
        <p:nvGrpSpPr>
          <p:cNvPr id="343" name="Group 342"/>
          <p:cNvGrpSpPr/>
          <p:nvPr/>
        </p:nvGrpSpPr>
        <p:grpSpPr>
          <a:xfrm>
            <a:off x="2672591" y="5503213"/>
            <a:ext cx="2884418" cy="1583911"/>
            <a:chOff x="2911018" y="5241785"/>
            <a:chExt cx="2884418" cy="1583911"/>
          </a:xfrm>
        </p:grpSpPr>
        <p:grpSp>
          <p:nvGrpSpPr>
            <p:cNvPr id="344" name="Group 194"/>
            <p:cNvGrpSpPr/>
            <p:nvPr/>
          </p:nvGrpSpPr>
          <p:grpSpPr>
            <a:xfrm>
              <a:off x="3167405" y="5241785"/>
              <a:ext cx="2388638" cy="1583911"/>
              <a:chOff x="2234222" y="1607343"/>
              <a:chExt cx="2855218" cy="1033295"/>
            </a:xfrm>
          </p:grpSpPr>
          <p:sp>
            <p:nvSpPr>
              <p:cNvPr id="347" name="Rectangle 346"/>
              <p:cNvSpPr/>
              <p:nvPr/>
            </p:nvSpPr>
            <p:spPr>
              <a:xfrm>
                <a:off x="2428875" y="2025650"/>
                <a:ext cx="2428875" cy="406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48" name="Picture 347" descr="E1148_04.jpg"/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alphaModFix/>
                <a:lum bright="23000" contrast="-100000"/>
              </a:blip>
              <a:srcRect r="37828" b="66364"/>
              <a:stretch>
                <a:fillRect/>
              </a:stretch>
            </p:blipFill>
            <p:spPr>
              <a:xfrm>
                <a:off x="2234222" y="1607343"/>
                <a:ext cx="2855218" cy="1033295"/>
              </a:xfrm>
              <a:prstGeom prst="rect">
                <a:avLst/>
              </a:prstGeom>
            </p:spPr>
          </p:pic>
        </p:grpSp>
        <p:sp>
          <p:nvSpPr>
            <p:cNvPr id="345" name="TextBox 344"/>
            <p:cNvSpPr txBox="1"/>
            <p:nvPr/>
          </p:nvSpPr>
          <p:spPr>
            <a:xfrm>
              <a:off x="3898928" y="6174499"/>
              <a:ext cx="90424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E7E0C9"/>
                  </a:solidFill>
                  <a:effectLst>
                    <a:outerShdw dist="38100" dir="2700000">
                      <a:srgbClr val="9C9C9C"/>
                    </a:outerShdw>
                  </a:effectLst>
                  <a:latin typeface="Sanford  Book"/>
                  <a:cs typeface="Sanford  Book"/>
                </a:rPr>
                <a:t>11.28.09</a:t>
              </a:r>
              <a:endParaRPr lang="en-US" sz="1400" dirty="0">
                <a:solidFill>
                  <a:srgbClr val="E7E0C9"/>
                </a:solidFill>
                <a:effectLst>
                  <a:outerShdw dist="38100" dir="2700000">
                    <a:srgbClr val="9C9C9C"/>
                  </a:outerShdw>
                </a:effectLst>
                <a:latin typeface="Sanford  Book"/>
                <a:cs typeface="Sanford  Book"/>
              </a:endParaRPr>
            </a:p>
          </p:txBody>
        </p:sp>
        <p:sp>
          <p:nvSpPr>
            <p:cNvPr id="346" name="TextBox 345"/>
            <p:cNvSpPr txBox="1"/>
            <p:nvPr/>
          </p:nvSpPr>
          <p:spPr>
            <a:xfrm flipH="1">
              <a:off x="2911018" y="5885544"/>
              <a:ext cx="28844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E7E0C9"/>
                  </a:solidFill>
                  <a:effectLst>
                    <a:outerShdw dist="38100" dir="2700000">
                      <a:srgbClr val="9C9C9C"/>
                    </a:outerShdw>
                  </a:effectLst>
                  <a:latin typeface="ChopinScript"/>
                  <a:cs typeface="ChopinScript"/>
                </a:rPr>
                <a:t>Isaac and Katie</a:t>
              </a:r>
              <a:endParaRPr lang="en-US" dirty="0">
                <a:solidFill>
                  <a:srgbClr val="E7E0C9"/>
                </a:solidFill>
                <a:effectLst>
                  <a:outerShdw dist="38100" dir="2700000">
                    <a:srgbClr val="9C9C9C"/>
                  </a:outerShdw>
                </a:effectLst>
                <a:latin typeface="ChopinScript"/>
                <a:cs typeface="ChopinScript"/>
              </a:endParaRPr>
            </a:p>
          </p:txBody>
        </p:sp>
      </p:grpSp>
      <p:grpSp>
        <p:nvGrpSpPr>
          <p:cNvPr id="349" name="Group 348"/>
          <p:cNvGrpSpPr/>
          <p:nvPr/>
        </p:nvGrpSpPr>
        <p:grpSpPr>
          <a:xfrm>
            <a:off x="2672591" y="6864767"/>
            <a:ext cx="2884418" cy="1583911"/>
            <a:chOff x="2911018" y="5241785"/>
            <a:chExt cx="2884418" cy="1583911"/>
          </a:xfrm>
        </p:grpSpPr>
        <p:grpSp>
          <p:nvGrpSpPr>
            <p:cNvPr id="350" name="Group 194"/>
            <p:cNvGrpSpPr/>
            <p:nvPr/>
          </p:nvGrpSpPr>
          <p:grpSpPr>
            <a:xfrm>
              <a:off x="3167405" y="5241785"/>
              <a:ext cx="2388638" cy="1583911"/>
              <a:chOff x="2234222" y="1607343"/>
              <a:chExt cx="2855218" cy="1033295"/>
            </a:xfrm>
          </p:grpSpPr>
          <p:sp>
            <p:nvSpPr>
              <p:cNvPr id="353" name="Rectangle 352"/>
              <p:cNvSpPr/>
              <p:nvPr/>
            </p:nvSpPr>
            <p:spPr>
              <a:xfrm>
                <a:off x="2428875" y="2025650"/>
                <a:ext cx="2428875" cy="406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54" name="Picture 353" descr="E1148_04.jpg"/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alphaModFix/>
                <a:lum bright="23000" contrast="-100000"/>
              </a:blip>
              <a:srcRect r="37828" b="66364"/>
              <a:stretch>
                <a:fillRect/>
              </a:stretch>
            </p:blipFill>
            <p:spPr>
              <a:xfrm>
                <a:off x="2234222" y="1607343"/>
                <a:ext cx="2855218" cy="1033295"/>
              </a:xfrm>
              <a:prstGeom prst="rect">
                <a:avLst/>
              </a:prstGeom>
            </p:spPr>
          </p:pic>
        </p:grpSp>
        <p:sp>
          <p:nvSpPr>
            <p:cNvPr id="351" name="TextBox 350"/>
            <p:cNvSpPr txBox="1"/>
            <p:nvPr/>
          </p:nvSpPr>
          <p:spPr>
            <a:xfrm>
              <a:off x="3898928" y="6174499"/>
              <a:ext cx="90424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E7E0C9"/>
                  </a:solidFill>
                  <a:effectLst>
                    <a:outerShdw dist="38100" dir="2700000">
                      <a:srgbClr val="9C9C9C"/>
                    </a:outerShdw>
                  </a:effectLst>
                  <a:latin typeface="Sanford  Book"/>
                  <a:cs typeface="Sanford  Book"/>
                </a:rPr>
                <a:t>11.28.09</a:t>
              </a:r>
              <a:endParaRPr lang="en-US" sz="1400" dirty="0">
                <a:solidFill>
                  <a:srgbClr val="E7E0C9"/>
                </a:solidFill>
                <a:effectLst>
                  <a:outerShdw dist="38100" dir="2700000">
                    <a:srgbClr val="9C9C9C"/>
                  </a:outerShdw>
                </a:effectLst>
                <a:latin typeface="Sanford  Book"/>
                <a:cs typeface="Sanford  Book"/>
              </a:endParaRPr>
            </a:p>
          </p:txBody>
        </p:sp>
        <p:sp>
          <p:nvSpPr>
            <p:cNvPr id="352" name="TextBox 351"/>
            <p:cNvSpPr txBox="1"/>
            <p:nvPr/>
          </p:nvSpPr>
          <p:spPr>
            <a:xfrm flipH="1">
              <a:off x="2911018" y="5885544"/>
              <a:ext cx="28844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E7E0C9"/>
                  </a:solidFill>
                  <a:effectLst>
                    <a:outerShdw dist="38100" dir="2700000">
                      <a:srgbClr val="9C9C9C"/>
                    </a:outerShdw>
                  </a:effectLst>
                  <a:latin typeface="ChopinScript"/>
                  <a:cs typeface="ChopinScript"/>
                </a:rPr>
                <a:t>Isaac and Katie</a:t>
              </a:r>
              <a:endParaRPr lang="en-US" dirty="0">
                <a:solidFill>
                  <a:srgbClr val="E7E0C9"/>
                </a:solidFill>
                <a:effectLst>
                  <a:outerShdw dist="38100" dir="2700000">
                    <a:srgbClr val="9C9C9C"/>
                  </a:outerShdw>
                </a:effectLst>
                <a:latin typeface="ChopinScript"/>
                <a:cs typeface="ChopinScript"/>
              </a:endParaRPr>
            </a:p>
          </p:txBody>
        </p:sp>
      </p:grpSp>
      <p:grpSp>
        <p:nvGrpSpPr>
          <p:cNvPr id="355" name="Group 354"/>
          <p:cNvGrpSpPr/>
          <p:nvPr/>
        </p:nvGrpSpPr>
        <p:grpSpPr>
          <a:xfrm>
            <a:off x="2672591" y="8245262"/>
            <a:ext cx="2884418" cy="1583911"/>
            <a:chOff x="2911018" y="5241785"/>
            <a:chExt cx="2884418" cy="1583911"/>
          </a:xfrm>
        </p:grpSpPr>
        <p:grpSp>
          <p:nvGrpSpPr>
            <p:cNvPr id="356" name="Group 194"/>
            <p:cNvGrpSpPr/>
            <p:nvPr/>
          </p:nvGrpSpPr>
          <p:grpSpPr>
            <a:xfrm>
              <a:off x="3167405" y="5241785"/>
              <a:ext cx="2388638" cy="1583911"/>
              <a:chOff x="2234222" y="1607343"/>
              <a:chExt cx="2855218" cy="1033295"/>
            </a:xfrm>
          </p:grpSpPr>
          <p:sp>
            <p:nvSpPr>
              <p:cNvPr id="359" name="Rectangle 358"/>
              <p:cNvSpPr/>
              <p:nvPr/>
            </p:nvSpPr>
            <p:spPr>
              <a:xfrm>
                <a:off x="2428875" y="2025650"/>
                <a:ext cx="2428875" cy="406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60" name="Picture 359" descr="E1148_04.jpg"/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alphaModFix/>
                <a:lum bright="23000" contrast="-100000"/>
              </a:blip>
              <a:srcRect r="37828" b="66364"/>
              <a:stretch>
                <a:fillRect/>
              </a:stretch>
            </p:blipFill>
            <p:spPr>
              <a:xfrm>
                <a:off x="2234222" y="1607343"/>
                <a:ext cx="2855218" cy="1033295"/>
              </a:xfrm>
              <a:prstGeom prst="rect">
                <a:avLst/>
              </a:prstGeom>
            </p:spPr>
          </p:pic>
        </p:grpSp>
        <p:sp>
          <p:nvSpPr>
            <p:cNvPr id="357" name="TextBox 356"/>
            <p:cNvSpPr txBox="1"/>
            <p:nvPr/>
          </p:nvSpPr>
          <p:spPr>
            <a:xfrm>
              <a:off x="3898928" y="6174499"/>
              <a:ext cx="90424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E7E0C9"/>
                  </a:solidFill>
                  <a:effectLst>
                    <a:outerShdw dist="38100" dir="2700000">
                      <a:srgbClr val="9C9C9C"/>
                    </a:outerShdw>
                  </a:effectLst>
                  <a:latin typeface="Sanford  Book"/>
                  <a:cs typeface="Sanford  Book"/>
                </a:rPr>
                <a:t>11.28.09</a:t>
              </a:r>
              <a:endParaRPr lang="en-US" sz="1400" dirty="0">
                <a:solidFill>
                  <a:srgbClr val="E7E0C9"/>
                </a:solidFill>
                <a:effectLst>
                  <a:outerShdw dist="38100" dir="2700000">
                    <a:srgbClr val="9C9C9C"/>
                  </a:outerShdw>
                </a:effectLst>
                <a:latin typeface="Sanford  Book"/>
                <a:cs typeface="Sanford  Book"/>
              </a:endParaRPr>
            </a:p>
          </p:txBody>
        </p:sp>
        <p:sp>
          <p:nvSpPr>
            <p:cNvPr id="358" name="TextBox 357"/>
            <p:cNvSpPr txBox="1"/>
            <p:nvPr/>
          </p:nvSpPr>
          <p:spPr>
            <a:xfrm flipH="1">
              <a:off x="2911018" y="5885544"/>
              <a:ext cx="28844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E7E0C9"/>
                  </a:solidFill>
                  <a:effectLst>
                    <a:outerShdw dist="38100" dir="2700000">
                      <a:srgbClr val="9C9C9C"/>
                    </a:outerShdw>
                  </a:effectLst>
                  <a:latin typeface="ChopinScript"/>
                  <a:cs typeface="ChopinScript"/>
                </a:rPr>
                <a:t>Isaac and Katie</a:t>
              </a:r>
              <a:endParaRPr lang="en-US" dirty="0">
                <a:solidFill>
                  <a:srgbClr val="E7E0C9"/>
                </a:solidFill>
                <a:effectLst>
                  <a:outerShdw dist="38100" dir="2700000">
                    <a:srgbClr val="9C9C9C"/>
                  </a:outerShdw>
                </a:effectLst>
                <a:latin typeface="ChopinScript"/>
                <a:cs typeface="ChopinScript"/>
              </a:endParaRPr>
            </a:p>
          </p:txBody>
        </p:sp>
      </p:grpSp>
      <p:grpSp>
        <p:nvGrpSpPr>
          <p:cNvPr id="256" name="Group 255"/>
          <p:cNvGrpSpPr/>
          <p:nvPr/>
        </p:nvGrpSpPr>
        <p:grpSpPr>
          <a:xfrm>
            <a:off x="2672591" y="16592"/>
            <a:ext cx="2884418" cy="1583911"/>
            <a:chOff x="2911018" y="5241785"/>
            <a:chExt cx="2884418" cy="1583911"/>
          </a:xfrm>
        </p:grpSpPr>
        <p:grpSp>
          <p:nvGrpSpPr>
            <p:cNvPr id="257" name="Group 194"/>
            <p:cNvGrpSpPr/>
            <p:nvPr/>
          </p:nvGrpSpPr>
          <p:grpSpPr>
            <a:xfrm>
              <a:off x="3167405" y="5241785"/>
              <a:ext cx="2388638" cy="1583911"/>
              <a:chOff x="2234222" y="1607343"/>
              <a:chExt cx="2855218" cy="1033295"/>
            </a:xfrm>
          </p:grpSpPr>
          <p:sp>
            <p:nvSpPr>
              <p:cNvPr id="260" name="Rectangle 259"/>
              <p:cNvSpPr/>
              <p:nvPr/>
            </p:nvSpPr>
            <p:spPr>
              <a:xfrm>
                <a:off x="2428875" y="2025650"/>
                <a:ext cx="2428875" cy="406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61" name="Picture 260" descr="E1148_04.jpg"/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alphaModFix/>
                <a:lum bright="23000" contrast="-100000"/>
              </a:blip>
              <a:srcRect r="37828" b="66364"/>
              <a:stretch>
                <a:fillRect/>
              </a:stretch>
            </p:blipFill>
            <p:spPr>
              <a:xfrm>
                <a:off x="2234222" y="1607343"/>
                <a:ext cx="2855218" cy="1033295"/>
              </a:xfrm>
              <a:prstGeom prst="rect">
                <a:avLst/>
              </a:prstGeom>
            </p:spPr>
          </p:pic>
        </p:grpSp>
        <p:sp>
          <p:nvSpPr>
            <p:cNvPr id="258" name="TextBox 257"/>
            <p:cNvSpPr txBox="1"/>
            <p:nvPr/>
          </p:nvSpPr>
          <p:spPr>
            <a:xfrm>
              <a:off x="3898928" y="6174499"/>
              <a:ext cx="90424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E7E0C9"/>
                  </a:solidFill>
                  <a:effectLst>
                    <a:outerShdw dist="38100" dir="2700000">
                      <a:srgbClr val="9C9C9C"/>
                    </a:outerShdw>
                  </a:effectLst>
                  <a:latin typeface="Sanford  Book"/>
                  <a:cs typeface="Sanford  Book"/>
                </a:rPr>
                <a:t>11.28.09</a:t>
              </a:r>
              <a:endParaRPr lang="en-US" sz="1400" dirty="0">
                <a:solidFill>
                  <a:srgbClr val="E7E0C9"/>
                </a:solidFill>
                <a:effectLst>
                  <a:outerShdw dist="38100" dir="2700000">
                    <a:srgbClr val="9C9C9C"/>
                  </a:outerShdw>
                </a:effectLst>
                <a:latin typeface="Sanford  Book"/>
                <a:cs typeface="Sanford  Book"/>
              </a:endParaRPr>
            </a:p>
          </p:txBody>
        </p:sp>
        <p:sp>
          <p:nvSpPr>
            <p:cNvPr id="259" name="TextBox 258"/>
            <p:cNvSpPr txBox="1"/>
            <p:nvPr/>
          </p:nvSpPr>
          <p:spPr>
            <a:xfrm flipH="1">
              <a:off x="2911018" y="5885544"/>
              <a:ext cx="28844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E7E0C9"/>
                  </a:solidFill>
                  <a:effectLst>
                    <a:outerShdw dist="38100" dir="2700000">
                      <a:srgbClr val="9C9C9C"/>
                    </a:outerShdw>
                  </a:effectLst>
                  <a:latin typeface="ChopinScript"/>
                  <a:cs typeface="ChopinScript"/>
                </a:rPr>
                <a:t>Isaac and Katie</a:t>
              </a:r>
              <a:endParaRPr lang="en-US" dirty="0">
                <a:solidFill>
                  <a:srgbClr val="E7E0C9"/>
                </a:solidFill>
                <a:effectLst>
                  <a:outerShdw dist="38100" dir="2700000">
                    <a:srgbClr val="9C9C9C"/>
                  </a:outerShdw>
                </a:effectLst>
                <a:latin typeface="ChopinScript"/>
                <a:cs typeface="ChopinScript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539</Words>
  <Application>Microsoft Macintosh PowerPoint</Application>
  <PresentationFormat>Custom</PresentationFormat>
  <Paragraphs>168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Emory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Katie Hagen</dc:creator>
  <cp:lastModifiedBy>Katie Hagen</cp:lastModifiedBy>
  <cp:revision>18</cp:revision>
  <cp:lastPrinted>2009-09-07T18:18:06Z</cp:lastPrinted>
  <dcterms:created xsi:type="dcterms:W3CDTF">2009-09-07T16:47:08Z</dcterms:created>
  <dcterms:modified xsi:type="dcterms:W3CDTF">2009-09-07T18:18:11Z</dcterms:modified>
</cp:coreProperties>
</file>