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9F9F9F"/>
    <a:srgbClr val="666666"/>
    <a:srgbClr val="E7E0C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3254" autoAdjust="0"/>
  </p:normalViewPr>
  <p:slideViewPr>
    <p:cSldViewPr snapToGrid="0" snapToObjects="1" showGuides="1">
      <p:cViewPr>
        <p:scale>
          <a:sx n="100" d="100"/>
          <a:sy n="100" d="100"/>
        </p:scale>
        <p:origin x="-3024" y="776"/>
      </p:cViewPr>
      <p:guideLst>
        <p:guide orient="horz" pos="6335"/>
        <p:guide pos="25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8C99-EB3F-4AEC-86E9-37971BBE5FB3}" type="datetimeFigureOut">
              <a:rPr lang="en-US" smtClean="0"/>
              <a:pPr/>
              <a:t>9/7/09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AD7A-CA82-4D3C-AE44-377B271EC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8C99-EB3F-4AEC-86E9-37971BBE5FB3}" type="datetimeFigureOut">
              <a:rPr lang="en-US" smtClean="0"/>
              <a:pPr/>
              <a:t>9/7/09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AD7A-CA82-4D3C-AE44-377B271EC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8C99-EB3F-4AEC-86E9-37971BBE5FB3}" type="datetimeFigureOut">
              <a:rPr lang="en-US" smtClean="0"/>
              <a:pPr/>
              <a:t>9/7/09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AD7A-CA82-4D3C-AE44-377B271EC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8C99-EB3F-4AEC-86E9-37971BBE5FB3}" type="datetimeFigureOut">
              <a:rPr lang="en-US" smtClean="0"/>
              <a:pPr/>
              <a:t>9/7/09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AD7A-CA82-4D3C-AE44-377B271EC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8C99-EB3F-4AEC-86E9-37971BBE5FB3}" type="datetimeFigureOut">
              <a:rPr lang="en-US" smtClean="0"/>
              <a:pPr/>
              <a:t>9/7/09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AD7A-CA82-4D3C-AE44-377B271EC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8C99-EB3F-4AEC-86E9-37971BBE5FB3}" type="datetimeFigureOut">
              <a:rPr lang="en-US" smtClean="0"/>
              <a:pPr/>
              <a:t>9/7/09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AD7A-CA82-4D3C-AE44-377B271EC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8C99-EB3F-4AEC-86E9-37971BBE5FB3}" type="datetimeFigureOut">
              <a:rPr lang="en-US" smtClean="0"/>
              <a:pPr/>
              <a:t>9/7/09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AD7A-CA82-4D3C-AE44-377B271EC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8C99-EB3F-4AEC-86E9-37971BBE5FB3}" type="datetimeFigureOut">
              <a:rPr lang="en-US" smtClean="0"/>
              <a:pPr/>
              <a:t>9/7/09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AD7A-CA82-4D3C-AE44-377B271EC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8C99-EB3F-4AEC-86E9-37971BBE5FB3}" type="datetimeFigureOut">
              <a:rPr lang="en-US" smtClean="0"/>
              <a:pPr/>
              <a:t>9/7/09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AD7A-CA82-4D3C-AE44-377B271EC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8C99-EB3F-4AEC-86E9-37971BBE5FB3}" type="datetimeFigureOut">
              <a:rPr lang="en-US" smtClean="0"/>
              <a:pPr/>
              <a:t>9/7/09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AD7A-CA82-4D3C-AE44-377B271EC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8C99-EB3F-4AEC-86E9-37971BBE5FB3}" type="datetimeFigureOut">
              <a:rPr lang="en-US" smtClean="0"/>
              <a:pPr/>
              <a:t>9/7/09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AD7A-CA82-4D3C-AE44-377B271EC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98C99-EB3F-4AEC-86E9-37971BBE5FB3}" type="datetimeFigureOut">
              <a:rPr lang="en-US" smtClean="0"/>
              <a:pPr/>
              <a:t>9/7/09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0AD7A-CA82-4D3C-AE44-377B271EC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Rectangle 405"/>
          <p:cNvSpPr/>
          <p:nvPr/>
        </p:nvSpPr>
        <p:spPr>
          <a:xfrm>
            <a:off x="-220141" y="-69161"/>
            <a:ext cx="8217468" cy="10341440"/>
          </a:xfrm>
          <a:prstGeom prst="rect">
            <a:avLst/>
          </a:prstGeom>
          <a:pattFill prst="solidDmnd">
            <a:fgClr>
              <a:srgbClr val="909090"/>
            </a:fgClr>
            <a:bgClr>
              <a:srgbClr val="FFFFFF"/>
            </a:bgClr>
          </a:pattFill>
          <a:ln w="15875">
            <a:solidFill>
              <a:srgbClr val="909090"/>
            </a:solidFill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00" name="Group 399"/>
          <p:cNvGrpSpPr/>
          <p:nvPr/>
        </p:nvGrpSpPr>
        <p:grpSpPr>
          <a:xfrm>
            <a:off x="1521794" y="8178058"/>
            <a:ext cx="3061174" cy="3477875"/>
            <a:chOff x="1884377" y="3918289"/>
            <a:chExt cx="3061174" cy="3477875"/>
          </a:xfrm>
        </p:grpSpPr>
        <p:grpSp>
          <p:nvGrpSpPr>
            <p:cNvPr id="401" name="Group 198"/>
            <p:cNvGrpSpPr/>
            <p:nvPr/>
          </p:nvGrpSpPr>
          <p:grpSpPr>
            <a:xfrm>
              <a:off x="4007817" y="3918289"/>
              <a:ext cx="937734" cy="3477875"/>
              <a:chOff x="6270216" y="7556125"/>
              <a:chExt cx="937734" cy="3477875"/>
            </a:xfrm>
          </p:grpSpPr>
          <p:sp>
            <p:nvSpPr>
              <p:cNvPr id="403" name="Oval 181"/>
              <p:cNvSpPr/>
              <p:nvPr/>
            </p:nvSpPr>
            <p:spPr>
              <a:xfrm>
                <a:off x="6270216" y="7954723"/>
                <a:ext cx="937734" cy="1163788"/>
              </a:xfrm>
              <a:prstGeom prst="ellipse">
                <a:avLst/>
              </a:prstGeom>
              <a:solidFill>
                <a:srgbClr val="FFFFFF"/>
              </a:solidFill>
              <a:ln>
                <a:solidFill>
                  <a:srgbClr val="9F9F9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4" name="Oval 182"/>
              <p:cNvSpPr/>
              <p:nvPr/>
            </p:nvSpPr>
            <p:spPr>
              <a:xfrm>
                <a:off x="6336165" y="8040318"/>
                <a:ext cx="814380" cy="1010698"/>
              </a:xfrm>
              <a:prstGeom prst="ellipse">
                <a:avLst/>
              </a:prstGeom>
              <a:solidFill>
                <a:srgbClr val="9F9F9F"/>
              </a:solidFill>
              <a:ln>
                <a:solidFill>
                  <a:srgbClr val="9F9F9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800" dirty="0" smtClean="0">
                  <a:solidFill>
                    <a:srgbClr val="FFFFFF"/>
                  </a:solidFill>
                  <a:latin typeface="Perpetua Titling MT"/>
                  <a:cs typeface="Perpetua Titling MT"/>
                </a:endParaRPr>
              </a:p>
              <a:p>
                <a:pPr algn="ctr"/>
                <a:endParaRPr lang="en-US" dirty="0"/>
              </a:p>
            </p:txBody>
          </p:sp>
          <p:sp>
            <p:nvSpPr>
              <p:cNvPr id="405" name="TextBox 404"/>
              <p:cNvSpPr txBox="1"/>
              <p:nvPr/>
            </p:nvSpPr>
            <p:spPr>
              <a:xfrm>
                <a:off x="6336165" y="7556125"/>
                <a:ext cx="652672" cy="34778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0800" dirty="0" smtClean="0">
                    <a:solidFill>
                      <a:srgbClr val="FFFFFF"/>
                    </a:solidFill>
                    <a:latin typeface="Riesling"/>
                    <a:cs typeface="Riesling"/>
                  </a:rPr>
                  <a:t>P</a:t>
                </a:r>
                <a:endParaRPr lang="en-US" sz="10800" dirty="0">
                  <a:solidFill>
                    <a:srgbClr val="FFFFFF"/>
                  </a:solidFill>
                  <a:latin typeface="Riesling"/>
                  <a:cs typeface="Riesling"/>
                </a:endParaRPr>
              </a:p>
            </p:txBody>
          </p:sp>
        </p:grpSp>
        <p:sp>
          <p:nvSpPr>
            <p:cNvPr id="402" name="TextBox 401"/>
            <p:cNvSpPr txBox="1"/>
            <p:nvPr/>
          </p:nvSpPr>
          <p:spPr>
            <a:xfrm rot="5400000">
              <a:off x="2535462" y="3434020"/>
              <a:ext cx="1626753" cy="2928923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3308656"/>
                </a:avLst>
              </a:prstTxWarp>
              <a:spAutoFit/>
            </a:bodyPr>
            <a:lstStyle/>
            <a:p>
              <a:pPr algn="ctr"/>
              <a:r>
                <a:rPr lang="en-US" sz="700" b="1" dirty="0" err="1" smtClean="0">
                  <a:solidFill>
                    <a:schemeClr val="bg1"/>
                  </a:solidFill>
                  <a:latin typeface="NiteClub"/>
                  <a:ea typeface="Wingdings"/>
                  <a:cs typeface="NiteClub"/>
                </a:rPr>
                <a:t></a:t>
              </a:r>
              <a:r>
                <a:rPr lang="en-US" sz="700" b="1" dirty="0" err="1" smtClean="0">
                  <a:solidFill>
                    <a:schemeClr val="bg1"/>
                  </a:solidFill>
                  <a:latin typeface="NiteClub"/>
                  <a:cs typeface="NiteClub"/>
                </a:rPr>
                <a:t>Isaac</a:t>
              </a:r>
              <a:r>
                <a:rPr lang="en-US" sz="700" b="1" dirty="0" smtClean="0">
                  <a:solidFill>
                    <a:schemeClr val="bg1"/>
                  </a:solidFill>
                  <a:latin typeface="NiteClub"/>
                  <a:cs typeface="NiteClub"/>
                </a:rPr>
                <a:t> and </a:t>
              </a:r>
              <a:r>
                <a:rPr lang="en-US" sz="700" b="1" dirty="0" err="1" smtClean="0">
                  <a:solidFill>
                    <a:schemeClr val="bg1"/>
                  </a:solidFill>
                  <a:latin typeface="NiteClub"/>
                  <a:cs typeface="NiteClub"/>
                </a:rPr>
                <a:t>Katie</a:t>
              </a:r>
              <a:r>
                <a:rPr lang="en-US" sz="700" b="1" dirty="0" err="1" smtClean="0">
                  <a:solidFill>
                    <a:schemeClr val="bg1"/>
                  </a:solidFill>
                  <a:latin typeface="NiteClub"/>
                  <a:ea typeface="Wingdings"/>
                  <a:cs typeface="NiteClub"/>
                </a:rPr>
                <a:t></a:t>
              </a:r>
              <a:r>
                <a:rPr lang="en-US" sz="700" b="1" dirty="0" smtClean="0">
                  <a:solidFill>
                    <a:schemeClr val="bg1"/>
                  </a:solidFill>
                  <a:latin typeface="NiteClub"/>
                  <a:cs typeface="NiteClub"/>
                </a:rPr>
                <a:t> 11.28.09</a:t>
              </a:r>
              <a:r>
                <a:rPr lang="en-US" sz="700" b="1" dirty="0" smtClean="0">
                  <a:solidFill>
                    <a:schemeClr val="bg1"/>
                  </a:solidFill>
                  <a:latin typeface="NiteClub"/>
                  <a:ea typeface="Wingdings"/>
                  <a:cs typeface="NiteClub"/>
                </a:rPr>
                <a:t></a:t>
              </a:r>
              <a:endParaRPr lang="en-US" sz="700" b="1" dirty="0">
                <a:solidFill>
                  <a:schemeClr val="bg1"/>
                </a:solidFill>
                <a:latin typeface="NiteClub"/>
                <a:cs typeface="NiteClub"/>
              </a:endParaRPr>
            </a:p>
          </p:txBody>
        </p:sp>
      </p:grpSp>
      <p:grpSp>
        <p:nvGrpSpPr>
          <p:cNvPr id="394" name="Group 393"/>
          <p:cNvGrpSpPr/>
          <p:nvPr/>
        </p:nvGrpSpPr>
        <p:grpSpPr>
          <a:xfrm>
            <a:off x="1514633" y="6794404"/>
            <a:ext cx="3061174" cy="3477875"/>
            <a:chOff x="1884377" y="3918289"/>
            <a:chExt cx="3061174" cy="3477875"/>
          </a:xfrm>
        </p:grpSpPr>
        <p:grpSp>
          <p:nvGrpSpPr>
            <p:cNvPr id="395" name="Group 198"/>
            <p:cNvGrpSpPr/>
            <p:nvPr/>
          </p:nvGrpSpPr>
          <p:grpSpPr>
            <a:xfrm>
              <a:off x="4007817" y="3918289"/>
              <a:ext cx="937734" cy="3477875"/>
              <a:chOff x="6270216" y="7556125"/>
              <a:chExt cx="937734" cy="3477875"/>
            </a:xfrm>
          </p:grpSpPr>
          <p:sp>
            <p:nvSpPr>
              <p:cNvPr id="397" name="Oval 181"/>
              <p:cNvSpPr/>
              <p:nvPr/>
            </p:nvSpPr>
            <p:spPr>
              <a:xfrm>
                <a:off x="6270216" y="7954723"/>
                <a:ext cx="937734" cy="1163788"/>
              </a:xfrm>
              <a:prstGeom prst="ellipse">
                <a:avLst/>
              </a:prstGeom>
              <a:solidFill>
                <a:srgbClr val="FFFFFF"/>
              </a:solidFill>
              <a:ln>
                <a:solidFill>
                  <a:srgbClr val="9F9F9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8" name="Oval 182"/>
              <p:cNvSpPr/>
              <p:nvPr/>
            </p:nvSpPr>
            <p:spPr>
              <a:xfrm>
                <a:off x="6336165" y="8040318"/>
                <a:ext cx="814380" cy="1010698"/>
              </a:xfrm>
              <a:prstGeom prst="ellipse">
                <a:avLst/>
              </a:prstGeom>
              <a:solidFill>
                <a:srgbClr val="9F9F9F"/>
              </a:solidFill>
              <a:ln>
                <a:solidFill>
                  <a:srgbClr val="9F9F9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800" dirty="0" smtClean="0">
                  <a:solidFill>
                    <a:srgbClr val="FFFFFF"/>
                  </a:solidFill>
                  <a:latin typeface="Perpetua Titling MT"/>
                  <a:cs typeface="Perpetua Titling MT"/>
                </a:endParaRPr>
              </a:p>
              <a:p>
                <a:pPr algn="ctr"/>
                <a:endParaRPr lang="en-US" dirty="0"/>
              </a:p>
            </p:txBody>
          </p:sp>
          <p:sp>
            <p:nvSpPr>
              <p:cNvPr id="399" name="TextBox 398"/>
              <p:cNvSpPr txBox="1"/>
              <p:nvPr/>
            </p:nvSpPr>
            <p:spPr>
              <a:xfrm>
                <a:off x="6336165" y="7556125"/>
                <a:ext cx="652672" cy="34778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0800" dirty="0" smtClean="0">
                    <a:solidFill>
                      <a:srgbClr val="FFFFFF"/>
                    </a:solidFill>
                    <a:latin typeface="Riesling"/>
                    <a:cs typeface="Riesling"/>
                  </a:rPr>
                  <a:t>P</a:t>
                </a:r>
                <a:endParaRPr lang="en-US" sz="10800" dirty="0">
                  <a:solidFill>
                    <a:srgbClr val="FFFFFF"/>
                  </a:solidFill>
                  <a:latin typeface="Riesling"/>
                  <a:cs typeface="Riesling"/>
                </a:endParaRPr>
              </a:p>
            </p:txBody>
          </p:sp>
        </p:grpSp>
        <p:sp>
          <p:nvSpPr>
            <p:cNvPr id="396" name="TextBox 395"/>
            <p:cNvSpPr txBox="1"/>
            <p:nvPr/>
          </p:nvSpPr>
          <p:spPr>
            <a:xfrm rot="5400000">
              <a:off x="2535462" y="3434020"/>
              <a:ext cx="1626753" cy="2928923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3308656"/>
                </a:avLst>
              </a:prstTxWarp>
              <a:spAutoFit/>
            </a:bodyPr>
            <a:lstStyle/>
            <a:p>
              <a:pPr algn="ctr"/>
              <a:r>
                <a:rPr lang="en-US" sz="700" b="1" dirty="0" err="1" smtClean="0">
                  <a:solidFill>
                    <a:schemeClr val="bg1"/>
                  </a:solidFill>
                  <a:latin typeface="NiteClub"/>
                  <a:ea typeface="Wingdings"/>
                  <a:cs typeface="NiteClub"/>
                </a:rPr>
                <a:t></a:t>
              </a:r>
              <a:r>
                <a:rPr lang="en-US" sz="700" b="1" dirty="0" err="1" smtClean="0">
                  <a:solidFill>
                    <a:schemeClr val="bg1"/>
                  </a:solidFill>
                  <a:latin typeface="NiteClub"/>
                  <a:cs typeface="NiteClub"/>
                </a:rPr>
                <a:t>Isaac</a:t>
              </a:r>
              <a:r>
                <a:rPr lang="en-US" sz="700" b="1" dirty="0" smtClean="0">
                  <a:solidFill>
                    <a:schemeClr val="bg1"/>
                  </a:solidFill>
                  <a:latin typeface="NiteClub"/>
                  <a:cs typeface="NiteClub"/>
                </a:rPr>
                <a:t> and </a:t>
              </a:r>
              <a:r>
                <a:rPr lang="en-US" sz="700" b="1" dirty="0" err="1" smtClean="0">
                  <a:solidFill>
                    <a:schemeClr val="bg1"/>
                  </a:solidFill>
                  <a:latin typeface="NiteClub"/>
                  <a:cs typeface="NiteClub"/>
                </a:rPr>
                <a:t>Katie</a:t>
              </a:r>
              <a:r>
                <a:rPr lang="en-US" sz="700" b="1" dirty="0" err="1" smtClean="0">
                  <a:solidFill>
                    <a:schemeClr val="bg1"/>
                  </a:solidFill>
                  <a:latin typeface="NiteClub"/>
                  <a:ea typeface="Wingdings"/>
                  <a:cs typeface="NiteClub"/>
                </a:rPr>
                <a:t></a:t>
              </a:r>
              <a:r>
                <a:rPr lang="en-US" sz="700" b="1" dirty="0" smtClean="0">
                  <a:solidFill>
                    <a:schemeClr val="bg1"/>
                  </a:solidFill>
                  <a:latin typeface="NiteClub"/>
                  <a:cs typeface="NiteClub"/>
                </a:rPr>
                <a:t> 11.28.09</a:t>
              </a:r>
              <a:r>
                <a:rPr lang="en-US" sz="700" b="1" dirty="0" smtClean="0">
                  <a:solidFill>
                    <a:schemeClr val="bg1"/>
                  </a:solidFill>
                  <a:latin typeface="NiteClub"/>
                  <a:ea typeface="Wingdings"/>
                  <a:cs typeface="NiteClub"/>
                </a:rPr>
                <a:t></a:t>
              </a:r>
              <a:endParaRPr lang="en-US" sz="700" b="1" dirty="0">
                <a:solidFill>
                  <a:schemeClr val="bg1"/>
                </a:solidFill>
                <a:latin typeface="NiteClub"/>
                <a:cs typeface="NiteClub"/>
              </a:endParaRPr>
            </a:p>
          </p:txBody>
        </p:sp>
      </p:grpSp>
      <p:grpSp>
        <p:nvGrpSpPr>
          <p:cNvPr id="388" name="Group 387"/>
          <p:cNvGrpSpPr/>
          <p:nvPr/>
        </p:nvGrpSpPr>
        <p:grpSpPr>
          <a:xfrm>
            <a:off x="1533938" y="5431393"/>
            <a:ext cx="3061174" cy="3477875"/>
            <a:chOff x="1884377" y="3918289"/>
            <a:chExt cx="3061174" cy="3477875"/>
          </a:xfrm>
        </p:grpSpPr>
        <p:grpSp>
          <p:nvGrpSpPr>
            <p:cNvPr id="389" name="Group 198"/>
            <p:cNvGrpSpPr/>
            <p:nvPr/>
          </p:nvGrpSpPr>
          <p:grpSpPr>
            <a:xfrm>
              <a:off x="4007817" y="3918289"/>
              <a:ext cx="937734" cy="3477875"/>
              <a:chOff x="6270216" y="7556125"/>
              <a:chExt cx="937734" cy="3477875"/>
            </a:xfrm>
          </p:grpSpPr>
          <p:sp>
            <p:nvSpPr>
              <p:cNvPr id="391" name="Oval 181"/>
              <p:cNvSpPr/>
              <p:nvPr/>
            </p:nvSpPr>
            <p:spPr>
              <a:xfrm>
                <a:off x="6270216" y="7954723"/>
                <a:ext cx="937734" cy="1163788"/>
              </a:xfrm>
              <a:prstGeom prst="ellipse">
                <a:avLst/>
              </a:prstGeom>
              <a:solidFill>
                <a:srgbClr val="FFFFFF"/>
              </a:solidFill>
              <a:ln>
                <a:solidFill>
                  <a:srgbClr val="9F9F9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2" name="Oval 182"/>
              <p:cNvSpPr/>
              <p:nvPr/>
            </p:nvSpPr>
            <p:spPr>
              <a:xfrm>
                <a:off x="6336165" y="8040318"/>
                <a:ext cx="814380" cy="1010698"/>
              </a:xfrm>
              <a:prstGeom prst="ellipse">
                <a:avLst/>
              </a:prstGeom>
              <a:solidFill>
                <a:srgbClr val="9F9F9F"/>
              </a:solidFill>
              <a:ln>
                <a:solidFill>
                  <a:srgbClr val="9F9F9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800" dirty="0" smtClean="0">
                  <a:solidFill>
                    <a:srgbClr val="FFFFFF"/>
                  </a:solidFill>
                  <a:latin typeface="Perpetua Titling MT"/>
                  <a:cs typeface="Perpetua Titling MT"/>
                </a:endParaRPr>
              </a:p>
              <a:p>
                <a:pPr algn="ctr"/>
                <a:endParaRPr lang="en-US" dirty="0"/>
              </a:p>
            </p:txBody>
          </p:sp>
          <p:sp>
            <p:nvSpPr>
              <p:cNvPr id="393" name="TextBox 392"/>
              <p:cNvSpPr txBox="1"/>
              <p:nvPr/>
            </p:nvSpPr>
            <p:spPr>
              <a:xfrm>
                <a:off x="6336165" y="7556125"/>
                <a:ext cx="652672" cy="34778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0800" dirty="0" smtClean="0">
                    <a:solidFill>
                      <a:srgbClr val="FFFFFF"/>
                    </a:solidFill>
                    <a:latin typeface="Riesling"/>
                    <a:cs typeface="Riesling"/>
                  </a:rPr>
                  <a:t>P</a:t>
                </a:r>
                <a:endParaRPr lang="en-US" sz="10800" dirty="0">
                  <a:solidFill>
                    <a:srgbClr val="FFFFFF"/>
                  </a:solidFill>
                  <a:latin typeface="Riesling"/>
                  <a:cs typeface="Riesling"/>
                </a:endParaRPr>
              </a:p>
            </p:txBody>
          </p:sp>
        </p:grpSp>
        <p:sp>
          <p:nvSpPr>
            <p:cNvPr id="390" name="TextBox 389"/>
            <p:cNvSpPr txBox="1"/>
            <p:nvPr/>
          </p:nvSpPr>
          <p:spPr>
            <a:xfrm rot="5400000">
              <a:off x="2535462" y="3434020"/>
              <a:ext cx="1626753" cy="2928923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3308656"/>
                </a:avLst>
              </a:prstTxWarp>
              <a:spAutoFit/>
            </a:bodyPr>
            <a:lstStyle/>
            <a:p>
              <a:pPr algn="ctr"/>
              <a:r>
                <a:rPr lang="en-US" sz="700" b="1" dirty="0" err="1" smtClean="0">
                  <a:solidFill>
                    <a:schemeClr val="bg1"/>
                  </a:solidFill>
                  <a:latin typeface="NiteClub"/>
                  <a:ea typeface="Wingdings"/>
                  <a:cs typeface="NiteClub"/>
                </a:rPr>
                <a:t></a:t>
              </a:r>
              <a:r>
                <a:rPr lang="en-US" sz="700" b="1" dirty="0" err="1" smtClean="0">
                  <a:solidFill>
                    <a:schemeClr val="bg1"/>
                  </a:solidFill>
                  <a:latin typeface="NiteClub"/>
                  <a:cs typeface="NiteClub"/>
                </a:rPr>
                <a:t>Isaac</a:t>
              </a:r>
              <a:r>
                <a:rPr lang="en-US" sz="700" b="1" dirty="0" smtClean="0">
                  <a:solidFill>
                    <a:schemeClr val="bg1"/>
                  </a:solidFill>
                  <a:latin typeface="NiteClub"/>
                  <a:cs typeface="NiteClub"/>
                </a:rPr>
                <a:t> and </a:t>
              </a:r>
              <a:r>
                <a:rPr lang="en-US" sz="700" b="1" dirty="0" err="1" smtClean="0">
                  <a:solidFill>
                    <a:schemeClr val="bg1"/>
                  </a:solidFill>
                  <a:latin typeface="NiteClub"/>
                  <a:cs typeface="NiteClub"/>
                </a:rPr>
                <a:t>Katie</a:t>
              </a:r>
              <a:r>
                <a:rPr lang="en-US" sz="700" b="1" dirty="0" err="1" smtClean="0">
                  <a:solidFill>
                    <a:schemeClr val="bg1"/>
                  </a:solidFill>
                  <a:latin typeface="NiteClub"/>
                  <a:ea typeface="Wingdings"/>
                  <a:cs typeface="NiteClub"/>
                </a:rPr>
                <a:t></a:t>
              </a:r>
              <a:r>
                <a:rPr lang="en-US" sz="700" b="1" dirty="0" smtClean="0">
                  <a:solidFill>
                    <a:schemeClr val="bg1"/>
                  </a:solidFill>
                  <a:latin typeface="NiteClub"/>
                  <a:cs typeface="NiteClub"/>
                </a:rPr>
                <a:t> 11.28.09</a:t>
              </a:r>
              <a:r>
                <a:rPr lang="en-US" sz="700" b="1" dirty="0" smtClean="0">
                  <a:solidFill>
                    <a:schemeClr val="bg1"/>
                  </a:solidFill>
                  <a:latin typeface="NiteClub"/>
                  <a:ea typeface="Wingdings"/>
                  <a:cs typeface="NiteClub"/>
                </a:rPr>
                <a:t></a:t>
              </a:r>
              <a:endParaRPr lang="en-US" sz="700" b="1" dirty="0">
                <a:solidFill>
                  <a:schemeClr val="bg1"/>
                </a:solidFill>
                <a:latin typeface="NiteClub"/>
                <a:cs typeface="NiteClub"/>
              </a:endParaRPr>
            </a:p>
          </p:txBody>
        </p:sp>
      </p:grpSp>
      <p:grpSp>
        <p:nvGrpSpPr>
          <p:cNvPr id="382" name="Group 381"/>
          <p:cNvGrpSpPr/>
          <p:nvPr/>
        </p:nvGrpSpPr>
        <p:grpSpPr>
          <a:xfrm>
            <a:off x="1521728" y="4055325"/>
            <a:ext cx="3061174" cy="3477875"/>
            <a:chOff x="1884377" y="3918289"/>
            <a:chExt cx="3061174" cy="3477875"/>
          </a:xfrm>
        </p:grpSpPr>
        <p:grpSp>
          <p:nvGrpSpPr>
            <p:cNvPr id="383" name="Group 198"/>
            <p:cNvGrpSpPr/>
            <p:nvPr/>
          </p:nvGrpSpPr>
          <p:grpSpPr>
            <a:xfrm>
              <a:off x="4007817" y="3918289"/>
              <a:ext cx="937734" cy="3477875"/>
              <a:chOff x="6270216" y="7556125"/>
              <a:chExt cx="937734" cy="3477875"/>
            </a:xfrm>
          </p:grpSpPr>
          <p:sp>
            <p:nvSpPr>
              <p:cNvPr id="385" name="Oval 181"/>
              <p:cNvSpPr/>
              <p:nvPr/>
            </p:nvSpPr>
            <p:spPr>
              <a:xfrm>
                <a:off x="6270216" y="7954723"/>
                <a:ext cx="937734" cy="1163788"/>
              </a:xfrm>
              <a:prstGeom prst="ellipse">
                <a:avLst/>
              </a:prstGeom>
              <a:solidFill>
                <a:srgbClr val="FFFFFF"/>
              </a:solidFill>
              <a:ln>
                <a:solidFill>
                  <a:srgbClr val="9F9F9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6" name="Oval 182"/>
              <p:cNvSpPr/>
              <p:nvPr/>
            </p:nvSpPr>
            <p:spPr>
              <a:xfrm>
                <a:off x="6336165" y="8040318"/>
                <a:ext cx="814380" cy="1010698"/>
              </a:xfrm>
              <a:prstGeom prst="ellipse">
                <a:avLst/>
              </a:prstGeom>
              <a:solidFill>
                <a:srgbClr val="9F9F9F"/>
              </a:solidFill>
              <a:ln>
                <a:solidFill>
                  <a:srgbClr val="9F9F9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800" dirty="0" smtClean="0">
                  <a:solidFill>
                    <a:srgbClr val="FFFFFF"/>
                  </a:solidFill>
                  <a:latin typeface="Perpetua Titling MT"/>
                  <a:cs typeface="Perpetua Titling MT"/>
                </a:endParaRPr>
              </a:p>
              <a:p>
                <a:pPr algn="ctr"/>
                <a:endParaRPr lang="en-US" dirty="0"/>
              </a:p>
            </p:txBody>
          </p:sp>
          <p:sp>
            <p:nvSpPr>
              <p:cNvPr id="387" name="TextBox 386"/>
              <p:cNvSpPr txBox="1"/>
              <p:nvPr/>
            </p:nvSpPr>
            <p:spPr>
              <a:xfrm>
                <a:off x="6336165" y="7556125"/>
                <a:ext cx="652672" cy="34778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0800" dirty="0" smtClean="0">
                    <a:solidFill>
                      <a:srgbClr val="FFFFFF"/>
                    </a:solidFill>
                    <a:latin typeface="Riesling"/>
                    <a:cs typeface="Riesling"/>
                  </a:rPr>
                  <a:t>P</a:t>
                </a:r>
                <a:endParaRPr lang="en-US" sz="10800" dirty="0">
                  <a:solidFill>
                    <a:srgbClr val="FFFFFF"/>
                  </a:solidFill>
                  <a:latin typeface="Riesling"/>
                  <a:cs typeface="Riesling"/>
                </a:endParaRPr>
              </a:p>
            </p:txBody>
          </p:sp>
        </p:grpSp>
        <p:sp>
          <p:nvSpPr>
            <p:cNvPr id="384" name="TextBox 383"/>
            <p:cNvSpPr txBox="1"/>
            <p:nvPr/>
          </p:nvSpPr>
          <p:spPr>
            <a:xfrm rot="5400000">
              <a:off x="2535462" y="3434020"/>
              <a:ext cx="1626753" cy="2928923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3308656"/>
                </a:avLst>
              </a:prstTxWarp>
              <a:spAutoFit/>
            </a:bodyPr>
            <a:lstStyle/>
            <a:p>
              <a:pPr algn="ctr"/>
              <a:r>
                <a:rPr lang="en-US" sz="700" b="1" dirty="0" err="1" smtClean="0">
                  <a:solidFill>
                    <a:schemeClr val="bg1"/>
                  </a:solidFill>
                  <a:latin typeface="NiteClub"/>
                  <a:ea typeface="Wingdings"/>
                  <a:cs typeface="NiteClub"/>
                </a:rPr>
                <a:t></a:t>
              </a:r>
              <a:r>
                <a:rPr lang="en-US" sz="700" b="1" dirty="0" err="1" smtClean="0">
                  <a:solidFill>
                    <a:schemeClr val="bg1"/>
                  </a:solidFill>
                  <a:latin typeface="NiteClub"/>
                  <a:cs typeface="NiteClub"/>
                </a:rPr>
                <a:t>Isaac</a:t>
              </a:r>
              <a:r>
                <a:rPr lang="en-US" sz="700" b="1" dirty="0" smtClean="0">
                  <a:solidFill>
                    <a:schemeClr val="bg1"/>
                  </a:solidFill>
                  <a:latin typeface="NiteClub"/>
                  <a:cs typeface="NiteClub"/>
                </a:rPr>
                <a:t> and </a:t>
              </a:r>
              <a:r>
                <a:rPr lang="en-US" sz="700" b="1" dirty="0" err="1" smtClean="0">
                  <a:solidFill>
                    <a:schemeClr val="bg1"/>
                  </a:solidFill>
                  <a:latin typeface="NiteClub"/>
                  <a:cs typeface="NiteClub"/>
                </a:rPr>
                <a:t>Katie</a:t>
              </a:r>
              <a:r>
                <a:rPr lang="en-US" sz="700" b="1" dirty="0" err="1" smtClean="0">
                  <a:solidFill>
                    <a:schemeClr val="bg1"/>
                  </a:solidFill>
                  <a:latin typeface="NiteClub"/>
                  <a:ea typeface="Wingdings"/>
                  <a:cs typeface="NiteClub"/>
                </a:rPr>
                <a:t></a:t>
              </a:r>
              <a:r>
                <a:rPr lang="en-US" sz="700" b="1" dirty="0" smtClean="0">
                  <a:solidFill>
                    <a:schemeClr val="bg1"/>
                  </a:solidFill>
                  <a:latin typeface="NiteClub"/>
                  <a:cs typeface="NiteClub"/>
                </a:rPr>
                <a:t> 11.28.09</a:t>
              </a:r>
              <a:r>
                <a:rPr lang="en-US" sz="700" b="1" dirty="0" smtClean="0">
                  <a:solidFill>
                    <a:schemeClr val="bg1"/>
                  </a:solidFill>
                  <a:latin typeface="NiteClub"/>
                  <a:ea typeface="Wingdings"/>
                  <a:cs typeface="NiteClub"/>
                </a:rPr>
                <a:t></a:t>
              </a:r>
              <a:endParaRPr lang="en-US" sz="700" b="1" dirty="0">
                <a:solidFill>
                  <a:schemeClr val="bg1"/>
                </a:solidFill>
                <a:latin typeface="NiteClub"/>
                <a:cs typeface="NiteClub"/>
              </a:endParaRPr>
            </a:p>
          </p:txBody>
        </p:sp>
      </p:grpSp>
      <p:grpSp>
        <p:nvGrpSpPr>
          <p:cNvPr id="376" name="Group 375"/>
          <p:cNvGrpSpPr/>
          <p:nvPr/>
        </p:nvGrpSpPr>
        <p:grpSpPr>
          <a:xfrm>
            <a:off x="1514633" y="2698225"/>
            <a:ext cx="3061174" cy="3477875"/>
            <a:chOff x="1884377" y="3918289"/>
            <a:chExt cx="3061174" cy="3477875"/>
          </a:xfrm>
        </p:grpSpPr>
        <p:grpSp>
          <p:nvGrpSpPr>
            <p:cNvPr id="377" name="Group 198"/>
            <p:cNvGrpSpPr/>
            <p:nvPr/>
          </p:nvGrpSpPr>
          <p:grpSpPr>
            <a:xfrm>
              <a:off x="4007817" y="3918289"/>
              <a:ext cx="937734" cy="3477875"/>
              <a:chOff x="6270216" y="7556125"/>
              <a:chExt cx="937734" cy="3477875"/>
            </a:xfrm>
          </p:grpSpPr>
          <p:sp>
            <p:nvSpPr>
              <p:cNvPr id="379" name="Oval 181"/>
              <p:cNvSpPr/>
              <p:nvPr/>
            </p:nvSpPr>
            <p:spPr>
              <a:xfrm>
                <a:off x="6270216" y="7954723"/>
                <a:ext cx="937734" cy="1163788"/>
              </a:xfrm>
              <a:prstGeom prst="ellipse">
                <a:avLst/>
              </a:prstGeom>
              <a:solidFill>
                <a:srgbClr val="FFFFFF"/>
              </a:solidFill>
              <a:ln>
                <a:solidFill>
                  <a:srgbClr val="9F9F9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0" name="Oval 182"/>
              <p:cNvSpPr/>
              <p:nvPr/>
            </p:nvSpPr>
            <p:spPr>
              <a:xfrm>
                <a:off x="6336165" y="8040318"/>
                <a:ext cx="814380" cy="1010698"/>
              </a:xfrm>
              <a:prstGeom prst="ellipse">
                <a:avLst/>
              </a:prstGeom>
              <a:solidFill>
                <a:srgbClr val="9F9F9F"/>
              </a:solidFill>
              <a:ln>
                <a:solidFill>
                  <a:srgbClr val="9F9F9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800" dirty="0" smtClean="0">
                  <a:solidFill>
                    <a:srgbClr val="FFFFFF"/>
                  </a:solidFill>
                  <a:latin typeface="Perpetua Titling MT"/>
                  <a:cs typeface="Perpetua Titling MT"/>
                </a:endParaRPr>
              </a:p>
              <a:p>
                <a:pPr algn="ctr"/>
                <a:endParaRPr lang="en-US" dirty="0"/>
              </a:p>
            </p:txBody>
          </p:sp>
          <p:sp>
            <p:nvSpPr>
              <p:cNvPr id="381" name="TextBox 380"/>
              <p:cNvSpPr txBox="1"/>
              <p:nvPr/>
            </p:nvSpPr>
            <p:spPr>
              <a:xfrm>
                <a:off x="6336165" y="7556125"/>
                <a:ext cx="652672" cy="34778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0800" dirty="0" smtClean="0">
                    <a:solidFill>
                      <a:srgbClr val="FFFFFF"/>
                    </a:solidFill>
                    <a:latin typeface="Riesling"/>
                    <a:cs typeface="Riesling"/>
                  </a:rPr>
                  <a:t>P</a:t>
                </a:r>
                <a:endParaRPr lang="en-US" sz="10800" dirty="0">
                  <a:solidFill>
                    <a:srgbClr val="FFFFFF"/>
                  </a:solidFill>
                  <a:latin typeface="Riesling"/>
                  <a:cs typeface="Riesling"/>
                </a:endParaRPr>
              </a:p>
            </p:txBody>
          </p:sp>
        </p:grpSp>
        <p:sp>
          <p:nvSpPr>
            <p:cNvPr id="378" name="TextBox 377"/>
            <p:cNvSpPr txBox="1"/>
            <p:nvPr/>
          </p:nvSpPr>
          <p:spPr>
            <a:xfrm rot="5400000">
              <a:off x="2535462" y="3434020"/>
              <a:ext cx="1626753" cy="2928923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3308656"/>
                </a:avLst>
              </a:prstTxWarp>
              <a:spAutoFit/>
            </a:bodyPr>
            <a:lstStyle/>
            <a:p>
              <a:pPr algn="ctr"/>
              <a:r>
                <a:rPr lang="en-US" sz="700" b="1" dirty="0" err="1" smtClean="0">
                  <a:solidFill>
                    <a:schemeClr val="bg1"/>
                  </a:solidFill>
                  <a:latin typeface="NiteClub"/>
                  <a:ea typeface="Wingdings"/>
                  <a:cs typeface="NiteClub"/>
                </a:rPr>
                <a:t></a:t>
              </a:r>
              <a:r>
                <a:rPr lang="en-US" sz="700" b="1" dirty="0" err="1" smtClean="0">
                  <a:solidFill>
                    <a:schemeClr val="bg1"/>
                  </a:solidFill>
                  <a:latin typeface="NiteClub"/>
                  <a:cs typeface="NiteClub"/>
                </a:rPr>
                <a:t>Isaac</a:t>
              </a:r>
              <a:r>
                <a:rPr lang="en-US" sz="700" b="1" dirty="0" smtClean="0">
                  <a:solidFill>
                    <a:schemeClr val="bg1"/>
                  </a:solidFill>
                  <a:latin typeface="NiteClub"/>
                  <a:cs typeface="NiteClub"/>
                </a:rPr>
                <a:t> and </a:t>
              </a:r>
              <a:r>
                <a:rPr lang="en-US" sz="700" b="1" dirty="0" err="1" smtClean="0">
                  <a:solidFill>
                    <a:schemeClr val="bg1"/>
                  </a:solidFill>
                  <a:latin typeface="NiteClub"/>
                  <a:cs typeface="NiteClub"/>
                </a:rPr>
                <a:t>Katie</a:t>
              </a:r>
              <a:r>
                <a:rPr lang="en-US" sz="700" b="1" dirty="0" err="1" smtClean="0">
                  <a:solidFill>
                    <a:schemeClr val="bg1"/>
                  </a:solidFill>
                  <a:latin typeface="NiteClub"/>
                  <a:ea typeface="Wingdings"/>
                  <a:cs typeface="NiteClub"/>
                </a:rPr>
                <a:t></a:t>
              </a:r>
              <a:r>
                <a:rPr lang="en-US" sz="700" b="1" dirty="0" smtClean="0">
                  <a:solidFill>
                    <a:schemeClr val="bg1"/>
                  </a:solidFill>
                  <a:latin typeface="NiteClub"/>
                  <a:cs typeface="NiteClub"/>
                </a:rPr>
                <a:t> 11.28.09</a:t>
              </a:r>
              <a:r>
                <a:rPr lang="en-US" sz="700" b="1" dirty="0" smtClean="0">
                  <a:solidFill>
                    <a:schemeClr val="bg1"/>
                  </a:solidFill>
                  <a:latin typeface="NiteClub"/>
                  <a:ea typeface="Wingdings"/>
                  <a:cs typeface="NiteClub"/>
                </a:rPr>
                <a:t></a:t>
              </a:r>
              <a:endParaRPr lang="en-US" sz="700" b="1" dirty="0">
                <a:solidFill>
                  <a:schemeClr val="bg1"/>
                </a:solidFill>
                <a:latin typeface="NiteClub"/>
                <a:cs typeface="NiteClub"/>
              </a:endParaRPr>
            </a:p>
          </p:txBody>
        </p:sp>
      </p:grpSp>
      <p:grpSp>
        <p:nvGrpSpPr>
          <p:cNvPr id="370" name="Group 369"/>
          <p:cNvGrpSpPr/>
          <p:nvPr/>
        </p:nvGrpSpPr>
        <p:grpSpPr>
          <a:xfrm>
            <a:off x="1537113" y="1313401"/>
            <a:ext cx="3061174" cy="3477875"/>
            <a:chOff x="1884377" y="3918289"/>
            <a:chExt cx="3061174" cy="3477875"/>
          </a:xfrm>
        </p:grpSpPr>
        <p:grpSp>
          <p:nvGrpSpPr>
            <p:cNvPr id="371" name="Group 198"/>
            <p:cNvGrpSpPr/>
            <p:nvPr/>
          </p:nvGrpSpPr>
          <p:grpSpPr>
            <a:xfrm>
              <a:off x="4007817" y="3918289"/>
              <a:ext cx="937734" cy="3477875"/>
              <a:chOff x="6270216" y="7556125"/>
              <a:chExt cx="937734" cy="3477875"/>
            </a:xfrm>
          </p:grpSpPr>
          <p:sp>
            <p:nvSpPr>
              <p:cNvPr id="373" name="Oval 181"/>
              <p:cNvSpPr/>
              <p:nvPr/>
            </p:nvSpPr>
            <p:spPr>
              <a:xfrm>
                <a:off x="6270216" y="7954723"/>
                <a:ext cx="937734" cy="1163788"/>
              </a:xfrm>
              <a:prstGeom prst="ellipse">
                <a:avLst/>
              </a:prstGeom>
              <a:solidFill>
                <a:srgbClr val="FFFFFF"/>
              </a:solidFill>
              <a:ln>
                <a:solidFill>
                  <a:srgbClr val="9F9F9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4" name="Oval 182"/>
              <p:cNvSpPr/>
              <p:nvPr/>
            </p:nvSpPr>
            <p:spPr>
              <a:xfrm>
                <a:off x="6336165" y="8040318"/>
                <a:ext cx="814380" cy="1010698"/>
              </a:xfrm>
              <a:prstGeom prst="ellipse">
                <a:avLst/>
              </a:prstGeom>
              <a:solidFill>
                <a:srgbClr val="9F9F9F"/>
              </a:solidFill>
              <a:ln>
                <a:solidFill>
                  <a:srgbClr val="9F9F9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800" dirty="0" smtClean="0">
                  <a:solidFill>
                    <a:srgbClr val="FFFFFF"/>
                  </a:solidFill>
                  <a:latin typeface="Perpetua Titling MT"/>
                  <a:cs typeface="Perpetua Titling MT"/>
                </a:endParaRPr>
              </a:p>
              <a:p>
                <a:pPr algn="ctr"/>
                <a:endParaRPr lang="en-US" dirty="0"/>
              </a:p>
            </p:txBody>
          </p:sp>
          <p:sp>
            <p:nvSpPr>
              <p:cNvPr id="375" name="TextBox 374"/>
              <p:cNvSpPr txBox="1"/>
              <p:nvPr/>
            </p:nvSpPr>
            <p:spPr>
              <a:xfrm>
                <a:off x="6336165" y="7556125"/>
                <a:ext cx="652672" cy="34778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0800" dirty="0" smtClean="0">
                    <a:solidFill>
                      <a:srgbClr val="FFFFFF"/>
                    </a:solidFill>
                    <a:latin typeface="Riesling"/>
                    <a:cs typeface="Riesling"/>
                  </a:rPr>
                  <a:t>P</a:t>
                </a:r>
                <a:endParaRPr lang="en-US" sz="10800" dirty="0">
                  <a:solidFill>
                    <a:srgbClr val="FFFFFF"/>
                  </a:solidFill>
                  <a:latin typeface="Riesling"/>
                  <a:cs typeface="Riesling"/>
                </a:endParaRPr>
              </a:p>
            </p:txBody>
          </p:sp>
        </p:grpSp>
        <p:sp>
          <p:nvSpPr>
            <p:cNvPr id="372" name="TextBox 371"/>
            <p:cNvSpPr txBox="1"/>
            <p:nvPr/>
          </p:nvSpPr>
          <p:spPr>
            <a:xfrm rot="5400000">
              <a:off x="2535462" y="3434020"/>
              <a:ext cx="1626753" cy="2928923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3308656"/>
                </a:avLst>
              </a:prstTxWarp>
              <a:spAutoFit/>
            </a:bodyPr>
            <a:lstStyle/>
            <a:p>
              <a:pPr algn="ctr"/>
              <a:r>
                <a:rPr lang="en-US" sz="700" b="1" dirty="0" err="1" smtClean="0">
                  <a:solidFill>
                    <a:schemeClr val="bg1"/>
                  </a:solidFill>
                  <a:latin typeface="NiteClub"/>
                  <a:ea typeface="Wingdings"/>
                  <a:cs typeface="NiteClub"/>
                </a:rPr>
                <a:t></a:t>
              </a:r>
              <a:r>
                <a:rPr lang="en-US" sz="700" b="1" dirty="0" err="1" smtClean="0">
                  <a:solidFill>
                    <a:schemeClr val="bg1"/>
                  </a:solidFill>
                  <a:latin typeface="NiteClub"/>
                  <a:cs typeface="NiteClub"/>
                </a:rPr>
                <a:t>Isaac</a:t>
              </a:r>
              <a:r>
                <a:rPr lang="en-US" sz="700" b="1" dirty="0" smtClean="0">
                  <a:solidFill>
                    <a:schemeClr val="bg1"/>
                  </a:solidFill>
                  <a:latin typeface="NiteClub"/>
                  <a:cs typeface="NiteClub"/>
                </a:rPr>
                <a:t> and </a:t>
              </a:r>
              <a:r>
                <a:rPr lang="en-US" sz="700" b="1" dirty="0" err="1" smtClean="0">
                  <a:solidFill>
                    <a:schemeClr val="bg1"/>
                  </a:solidFill>
                  <a:latin typeface="NiteClub"/>
                  <a:cs typeface="NiteClub"/>
                </a:rPr>
                <a:t>Katie</a:t>
              </a:r>
              <a:r>
                <a:rPr lang="en-US" sz="700" b="1" dirty="0" err="1" smtClean="0">
                  <a:solidFill>
                    <a:schemeClr val="bg1"/>
                  </a:solidFill>
                  <a:latin typeface="NiteClub"/>
                  <a:ea typeface="Wingdings"/>
                  <a:cs typeface="NiteClub"/>
                </a:rPr>
                <a:t></a:t>
              </a:r>
              <a:r>
                <a:rPr lang="en-US" sz="700" b="1" dirty="0" smtClean="0">
                  <a:solidFill>
                    <a:schemeClr val="bg1"/>
                  </a:solidFill>
                  <a:latin typeface="NiteClub"/>
                  <a:cs typeface="NiteClub"/>
                </a:rPr>
                <a:t> 11.28.09</a:t>
              </a:r>
              <a:r>
                <a:rPr lang="en-US" sz="700" b="1" dirty="0" smtClean="0">
                  <a:solidFill>
                    <a:schemeClr val="bg1"/>
                  </a:solidFill>
                  <a:latin typeface="NiteClub"/>
                  <a:ea typeface="Wingdings"/>
                  <a:cs typeface="NiteClub"/>
                </a:rPr>
                <a:t></a:t>
              </a:r>
              <a:endParaRPr lang="en-US" sz="700" b="1" dirty="0">
                <a:solidFill>
                  <a:schemeClr val="bg1"/>
                </a:solidFill>
                <a:latin typeface="NiteClub"/>
                <a:cs typeface="NiteClub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045179" y="344773"/>
            <a:ext cx="1253068" cy="1134641"/>
            <a:chOff x="6620933" y="107711"/>
            <a:chExt cx="1253068" cy="1134641"/>
          </a:xfrm>
        </p:grpSpPr>
        <p:pic>
          <p:nvPicPr>
            <p:cNvPr id="7" name="Picture 25" descr="LABLEforh2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64868" y="953030"/>
              <a:ext cx="914400" cy="289322"/>
            </a:xfrm>
            <a:prstGeom prst="rect">
              <a:avLst/>
            </a:prstGeom>
            <a:noFill/>
            <a:ln w="3175">
              <a:solidFill>
                <a:srgbClr val="9F9F9F"/>
              </a:solidFill>
              <a:miter lim="800000"/>
              <a:headEnd/>
              <a:tailEnd/>
            </a:ln>
          </p:spPr>
        </p:pic>
        <p:pic>
          <p:nvPicPr>
            <p:cNvPr id="8" name="Picture 7" descr="barcodeforknotti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620933" y="107711"/>
              <a:ext cx="1219200" cy="709612"/>
            </a:xfrm>
            <a:prstGeom prst="rect">
              <a:avLst/>
            </a:prstGeom>
            <a:noFill/>
            <a:ln w="3175">
              <a:solidFill>
                <a:srgbClr val="9F9F9F"/>
              </a:solidFill>
              <a:miter lim="800000"/>
              <a:headEnd/>
              <a:tailEnd/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6637867" y="589581"/>
              <a:ext cx="123613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ourier"/>
                  <a:cs typeface="Courier"/>
                </a:rPr>
                <a:t>1  128200  9</a:t>
              </a:r>
              <a:endParaRPr lang="en-US" sz="1100" dirty="0">
                <a:latin typeface="Courier"/>
                <a:cs typeface="Courier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57205" y="239162"/>
            <a:ext cx="1893357" cy="1623023"/>
            <a:chOff x="7479242" y="3101798"/>
            <a:chExt cx="1893357" cy="1623023"/>
          </a:xfrm>
        </p:grpSpPr>
        <p:sp>
          <p:nvSpPr>
            <p:cNvPr id="11" name="Rectangle 10"/>
            <p:cNvSpPr/>
            <p:nvPr/>
          </p:nvSpPr>
          <p:spPr>
            <a:xfrm>
              <a:off x="7535334" y="3135665"/>
              <a:ext cx="1676399" cy="128380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 flipH="1">
              <a:off x="7492999" y="3101798"/>
              <a:ext cx="187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 Black"/>
                  <a:cs typeface="Arial Black"/>
                </a:rPr>
                <a:t>Nutrition Facts</a:t>
              </a:r>
              <a:endParaRPr lang="en-US" sz="1200" dirty="0">
                <a:latin typeface="Arial Black"/>
                <a:cs typeface="Arial Black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509933" y="3255686"/>
              <a:ext cx="10951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Serving Size 16FL OZ (473 </a:t>
              </a:r>
              <a:r>
                <a:rPr lang="en-US" sz="500" dirty="0" err="1" smtClean="0">
                  <a:latin typeface="Arial"/>
                  <a:cs typeface="Arial"/>
                </a:rPr>
                <a:t>mL</a:t>
              </a:r>
              <a:r>
                <a:rPr lang="en-US" sz="500" dirty="0" smtClean="0">
                  <a:latin typeface="Arial"/>
                  <a:cs typeface="Arial"/>
                </a:rPr>
                <a:t>)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Servings Per Container 1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518400" y="3476506"/>
              <a:ext cx="88137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Amount Per Serving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7603043" y="3497335"/>
              <a:ext cx="1551009" cy="1588"/>
            </a:xfrm>
            <a:prstGeom prst="line">
              <a:avLst/>
            </a:prstGeom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7601455" y="3703464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7601455" y="3618794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7526867" y="3561176"/>
              <a:ext cx="1710725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Love </a:t>
              </a:r>
              <a:r>
                <a:rPr lang="en-US" sz="500" dirty="0" smtClean="0">
                  <a:latin typeface="Arial"/>
                  <a:cs typeface="Arial"/>
                </a:rPr>
                <a:t>110                                     Calories</a:t>
              </a:r>
              <a:r>
                <a:rPr lang="en-US" sz="500" dirty="0" smtClean="0">
                  <a:latin typeface="Arial"/>
                  <a:cs typeface="Arial"/>
                </a:rPr>
                <a:t> from Love </a:t>
              </a:r>
              <a:r>
                <a:rPr lang="en-US" sz="500" dirty="0" smtClean="0">
                  <a:latin typeface="Arial"/>
                  <a:cs typeface="Arial"/>
                </a:rPr>
                <a:t>0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546002" y="3671184"/>
              <a:ext cx="699599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% Daily Value*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7586136" y="381194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7501466" y="3762562"/>
              <a:ext cx="68480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Happiness </a:t>
              </a:r>
              <a:r>
                <a:rPr lang="en-US" sz="500" dirty="0" smtClean="0">
                  <a:latin typeface="Arial"/>
                  <a:cs typeface="Arial"/>
                </a:rPr>
                <a:t>11g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  </a:t>
              </a:r>
              <a:r>
                <a:rPr lang="en-US" sz="500" dirty="0" smtClean="0">
                  <a:latin typeface="Arial"/>
                  <a:cs typeface="Arial"/>
                </a:rPr>
                <a:t>Loyalty 28g           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Trust </a:t>
              </a:r>
              <a:r>
                <a:rPr lang="en-US" sz="500" dirty="0" smtClean="0">
                  <a:latin typeface="Arial"/>
                  <a:cs typeface="Arial"/>
                </a:rPr>
                <a:t>9mg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Patience</a:t>
              </a:r>
              <a:r>
                <a:rPr lang="en-US" sz="500" dirty="0" smtClean="0">
                  <a:latin typeface="Arial"/>
                  <a:cs typeface="Arial"/>
                </a:rPr>
                <a:t> 22g                               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839197" y="3761139"/>
              <a:ext cx="4826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501467" y="4093879"/>
              <a:ext cx="9669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Commitment              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Support                      100%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116638" y="4093879"/>
              <a:ext cx="106546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500" dirty="0" smtClean="0">
                  <a:latin typeface="Arial"/>
                  <a:cs typeface="Arial"/>
                </a:rPr>
                <a:t>Truth                   100%</a:t>
              </a:r>
            </a:p>
            <a:p>
              <a:pPr algn="r"/>
              <a:r>
                <a:rPr lang="en-US" sz="500" dirty="0" smtClean="0">
                  <a:latin typeface="Arial"/>
                  <a:cs typeface="Arial"/>
                </a:rPr>
                <a:t>Laughter             100%</a:t>
              </a:r>
            </a:p>
            <a:p>
              <a:pPr algn="r"/>
              <a:endParaRPr lang="en-US" sz="500" dirty="0" smtClean="0">
                <a:latin typeface="Arial"/>
                <a:cs typeface="Arial"/>
              </a:endParaRPr>
            </a:p>
            <a:p>
              <a:pPr algn="r"/>
              <a:endParaRPr lang="en-US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7586136" y="4134096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7582089" y="38925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7582089" y="430343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586136" y="39687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595105" y="404583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7582089" y="4219505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8293900" y="4176037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294904" y="4094574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479242" y="4250197"/>
              <a:ext cx="1787669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* Percent Daily Values are based on a 2,000 calorie diet.</a:t>
              </a:r>
              <a:endParaRPr lang="en-US" sz="500" dirty="0">
                <a:latin typeface="Arial"/>
                <a:cs typeface="Arial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045179" y="8571717"/>
            <a:ext cx="1253068" cy="1134641"/>
            <a:chOff x="6620933" y="107711"/>
            <a:chExt cx="1253068" cy="1134641"/>
          </a:xfrm>
        </p:grpSpPr>
        <p:pic>
          <p:nvPicPr>
            <p:cNvPr id="42" name="Picture 25" descr="LABLEforh2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64868" y="953030"/>
              <a:ext cx="914400" cy="289322"/>
            </a:xfrm>
            <a:prstGeom prst="rect">
              <a:avLst/>
            </a:prstGeom>
            <a:pattFill prst="dotDmnd">
              <a:fgClr>
                <a:srgbClr val="E7E0C9"/>
              </a:fgClr>
              <a:bgClr>
                <a:srgbClr val="FFFFFF"/>
              </a:bgClr>
            </a:pattFill>
            <a:ln w="3175" cap="flat" cmpd="sng" algn="ctr">
              <a:solidFill>
                <a:srgbClr val="9F9F9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pic>
        <p:pic>
          <p:nvPicPr>
            <p:cNvPr id="43" name="Picture 42" descr="barcodeforknotti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620933" y="107711"/>
              <a:ext cx="1219200" cy="709612"/>
            </a:xfrm>
            <a:prstGeom prst="rect">
              <a:avLst/>
            </a:prstGeom>
            <a:pattFill prst="dotDmnd">
              <a:fgClr>
                <a:srgbClr val="E7E0C9"/>
              </a:fgClr>
              <a:bgClr>
                <a:srgbClr val="FFFFFF"/>
              </a:bgClr>
            </a:pattFill>
            <a:ln w="3175" cap="flat" cmpd="sng" algn="ctr">
              <a:solidFill>
                <a:srgbClr val="9F9F9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pic>
        <p:sp>
          <p:nvSpPr>
            <p:cNvPr id="44" name="TextBox 43"/>
            <p:cNvSpPr txBox="1"/>
            <p:nvPr/>
          </p:nvSpPr>
          <p:spPr>
            <a:xfrm>
              <a:off x="6637867" y="589581"/>
              <a:ext cx="123613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ourier"/>
                  <a:cs typeface="Courier"/>
                </a:rPr>
                <a:t>1  128200  9</a:t>
              </a:r>
              <a:endParaRPr lang="en-US" sz="1100" dirty="0">
                <a:latin typeface="Courier"/>
                <a:cs typeface="Courier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57205" y="8472456"/>
            <a:ext cx="1893357" cy="1623023"/>
            <a:chOff x="7479242" y="3101798"/>
            <a:chExt cx="1893357" cy="1623023"/>
          </a:xfrm>
        </p:grpSpPr>
        <p:sp>
          <p:nvSpPr>
            <p:cNvPr id="46" name="Rectangle 45"/>
            <p:cNvSpPr/>
            <p:nvPr/>
          </p:nvSpPr>
          <p:spPr>
            <a:xfrm>
              <a:off x="7535334" y="3135665"/>
              <a:ext cx="1676399" cy="128380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 flipH="1">
              <a:off x="7492999" y="3101798"/>
              <a:ext cx="187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 Black"/>
                  <a:cs typeface="Arial Black"/>
                </a:rPr>
                <a:t>Nutrition Facts</a:t>
              </a:r>
              <a:endParaRPr lang="en-US" sz="1200" dirty="0">
                <a:latin typeface="Arial Black"/>
                <a:cs typeface="Arial Black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509933" y="3255686"/>
              <a:ext cx="10951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Serving Size 16FL OZ (473 </a:t>
              </a:r>
              <a:r>
                <a:rPr lang="en-US" sz="500" dirty="0" err="1" smtClean="0">
                  <a:latin typeface="Arial"/>
                  <a:cs typeface="Arial"/>
                </a:rPr>
                <a:t>mL</a:t>
              </a:r>
              <a:r>
                <a:rPr lang="en-US" sz="500" dirty="0" smtClean="0">
                  <a:latin typeface="Arial"/>
                  <a:cs typeface="Arial"/>
                </a:rPr>
                <a:t>)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Servings Per Container 1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518400" y="3476506"/>
              <a:ext cx="88137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Amount Per Serving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7603043" y="3497335"/>
              <a:ext cx="1551009" cy="1588"/>
            </a:xfrm>
            <a:prstGeom prst="line">
              <a:avLst/>
            </a:prstGeom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7601455" y="3703464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7601455" y="3618794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>
              <a:off x="7526867" y="3561176"/>
              <a:ext cx="1710725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Love </a:t>
              </a:r>
              <a:r>
                <a:rPr lang="en-US" sz="500" dirty="0" smtClean="0">
                  <a:latin typeface="Arial"/>
                  <a:cs typeface="Arial"/>
                </a:rPr>
                <a:t>110                                     Calories</a:t>
              </a:r>
              <a:r>
                <a:rPr lang="en-US" sz="500" dirty="0" smtClean="0">
                  <a:latin typeface="Arial"/>
                  <a:cs typeface="Arial"/>
                </a:rPr>
                <a:t> from Love </a:t>
              </a:r>
              <a:r>
                <a:rPr lang="en-US" sz="500" dirty="0" smtClean="0">
                  <a:latin typeface="Arial"/>
                  <a:cs typeface="Arial"/>
                </a:rPr>
                <a:t>0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8546002" y="3671184"/>
              <a:ext cx="699599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% Daily Value*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7586136" y="381194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7501466" y="3762562"/>
              <a:ext cx="68480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Happiness </a:t>
              </a:r>
              <a:r>
                <a:rPr lang="en-US" sz="500" dirty="0" smtClean="0">
                  <a:latin typeface="Arial"/>
                  <a:cs typeface="Arial"/>
                </a:rPr>
                <a:t>11g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  </a:t>
              </a:r>
              <a:r>
                <a:rPr lang="en-US" sz="500" dirty="0" smtClean="0">
                  <a:latin typeface="Arial"/>
                  <a:cs typeface="Arial"/>
                </a:rPr>
                <a:t>Loyalty 28g           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Trust </a:t>
              </a:r>
              <a:r>
                <a:rPr lang="en-US" sz="500" dirty="0" smtClean="0">
                  <a:latin typeface="Arial"/>
                  <a:cs typeface="Arial"/>
                </a:rPr>
                <a:t>9mg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Patience</a:t>
              </a:r>
              <a:r>
                <a:rPr lang="en-US" sz="500" dirty="0" smtClean="0">
                  <a:latin typeface="Arial"/>
                  <a:cs typeface="Arial"/>
                </a:rPr>
                <a:t> 22g                               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8839197" y="3761139"/>
              <a:ext cx="4826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501467" y="4093879"/>
              <a:ext cx="9669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Commitment              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Support                      100%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8116638" y="4093879"/>
              <a:ext cx="106546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500" dirty="0" smtClean="0">
                  <a:latin typeface="Arial"/>
                  <a:cs typeface="Arial"/>
                </a:rPr>
                <a:t>Truth                   100%</a:t>
              </a:r>
            </a:p>
            <a:p>
              <a:pPr algn="r"/>
              <a:r>
                <a:rPr lang="en-US" sz="500" dirty="0" smtClean="0">
                  <a:latin typeface="Arial"/>
                  <a:cs typeface="Arial"/>
                </a:rPr>
                <a:t>Laughter             100%</a:t>
              </a:r>
            </a:p>
            <a:p>
              <a:pPr algn="r"/>
              <a:endParaRPr lang="en-US" sz="500" dirty="0" smtClean="0">
                <a:latin typeface="Arial"/>
                <a:cs typeface="Arial"/>
              </a:endParaRPr>
            </a:p>
            <a:p>
              <a:pPr algn="r"/>
              <a:endParaRPr lang="en-US" dirty="0"/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7586136" y="4134096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7582089" y="38925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7582089" y="430343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7586136" y="39687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7595105" y="404583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7582089" y="4219505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8293900" y="4176037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8294904" y="4094574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7479242" y="4250197"/>
              <a:ext cx="1787669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* Percent Daily Values are based on a 2,000 calorie diet.</a:t>
              </a:r>
              <a:endParaRPr lang="en-US" sz="500" dirty="0">
                <a:latin typeface="Arial"/>
                <a:cs typeface="Arial"/>
              </a:endParaRPr>
            </a:p>
          </p:txBody>
        </p:sp>
      </p:grpSp>
      <p:grpSp>
        <p:nvGrpSpPr>
          <p:cNvPr id="78" name="Group 37"/>
          <p:cNvGrpSpPr/>
          <p:nvPr/>
        </p:nvGrpSpPr>
        <p:grpSpPr>
          <a:xfrm>
            <a:off x="6045179" y="7196124"/>
            <a:ext cx="1253068" cy="1134641"/>
            <a:chOff x="6620933" y="107711"/>
            <a:chExt cx="1253068" cy="1134641"/>
          </a:xfrm>
        </p:grpSpPr>
        <p:pic>
          <p:nvPicPr>
            <p:cNvPr id="109" name="Picture 25" descr="LABLEforh2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64868" y="953030"/>
              <a:ext cx="914400" cy="289322"/>
            </a:xfrm>
            <a:prstGeom prst="rect">
              <a:avLst/>
            </a:prstGeom>
            <a:noFill/>
            <a:ln w="3175">
              <a:solidFill>
                <a:srgbClr val="9F9F9F"/>
              </a:solidFill>
              <a:miter lim="800000"/>
              <a:headEnd/>
              <a:tailEnd/>
            </a:ln>
          </p:spPr>
        </p:pic>
        <p:pic>
          <p:nvPicPr>
            <p:cNvPr id="110" name="Picture 109" descr="barcodeforknotti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620933" y="107711"/>
              <a:ext cx="1219200" cy="709612"/>
            </a:xfrm>
            <a:prstGeom prst="rect">
              <a:avLst/>
            </a:prstGeom>
            <a:noFill/>
            <a:ln w="3175">
              <a:solidFill>
                <a:srgbClr val="9F9F9F"/>
              </a:solidFill>
              <a:miter lim="800000"/>
              <a:headEnd/>
              <a:tailEnd/>
            </a:ln>
          </p:spPr>
        </p:pic>
        <p:sp>
          <p:nvSpPr>
            <p:cNvPr id="111" name="TextBox 110"/>
            <p:cNvSpPr txBox="1"/>
            <p:nvPr/>
          </p:nvSpPr>
          <p:spPr>
            <a:xfrm>
              <a:off x="6637867" y="589581"/>
              <a:ext cx="123613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ourier"/>
                  <a:cs typeface="Courier"/>
                </a:rPr>
                <a:t>1  128200  9</a:t>
              </a:r>
              <a:endParaRPr lang="en-US" sz="1100" dirty="0">
                <a:latin typeface="Courier"/>
                <a:cs typeface="Courier"/>
              </a:endParaRPr>
            </a:p>
          </p:txBody>
        </p:sp>
      </p:grpSp>
      <p:grpSp>
        <p:nvGrpSpPr>
          <p:cNvPr id="79" name="Group 41"/>
          <p:cNvGrpSpPr/>
          <p:nvPr/>
        </p:nvGrpSpPr>
        <p:grpSpPr>
          <a:xfrm>
            <a:off x="457205" y="7096863"/>
            <a:ext cx="1893357" cy="1623023"/>
            <a:chOff x="7479242" y="3101798"/>
            <a:chExt cx="1893357" cy="1623023"/>
          </a:xfrm>
        </p:grpSpPr>
        <p:sp>
          <p:nvSpPr>
            <p:cNvPr id="86" name="Rectangle 85"/>
            <p:cNvSpPr/>
            <p:nvPr/>
          </p:nvSpPr>
          <p:spPr>
            <a:xfrm>
              <a:off x="7535334" y="3135665"/>
              <a:ext cx="1676399" cy="128380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extBox 86"/>
            <p:cNvSpPr txBox="1"/>
            <p:nvPr/>
          </p:nvSpPr>
          <p:spPr>
            <a:xfrm flipH="1">
              <a:off x="7492999" y="3101798"/>
              <a:ext cx="187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 Black"/>
                  <a:cs typeface="Arial Black"/>
                </a:rPr>
                <a:t>Nutrition Facts</a:t>
              </a:r>
              <a:endParaRPr lang="en-US" sz="1200" dirty="0">
                <a:latin typeface="Arial Black"/>
                <a:cs typeface="Arial Black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509933" y="3255686"/>
              <a:ext cx="10951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Serving Size 16FL OZ (473 </a:t>
              </a:r>
              <a:r>
                <a:rPr lang="en-US" sz="500" dirty="0" err="1" smtClean="0">
                  <a:latin typeface="Arial"/>
                  <a:cs typeface="Arial"/>
                </a:rPr>
                <a:t>mL</a:t>
              </a:r>
              <a:r>
                <a:rPr lang="en-US" sz="500" dirty="0" smtClean="0">
                  <a:latin typeface="Arial"/>
                  <a:cs typeface="Arial"/>
                </a:rPr>
                <a:t>)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Servings Per Container 1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518400" y="3476506"/>
              <a:ext cx="88137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Amount Per Serving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90" name="Straight Connector 89"/>
            <p:cNvCxnSpPr/>
            <p:nvPr/>
          </p:nvCxnSpPr>
          <p:spPr>
            <a:xfrm>
              <a:off x="7603043" y="3497335"/>
              <a:ext cx="1551009" cy="1588"/>
            </a:xfrm>
            <a:prstGeom prst="line">
              <a:avLst/>
            </a:prstGeom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7601455" y="3703464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7601455" y="3618794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Rectangle 92"/>
            <p:cNvSpPr/>
            <p:nvPr/>
          </p:nvSpPr>
          <p:spPr>
            <a:xfrm>
              <a:off x="7526867" y="3561176"/>
              <a:ext cx="1710725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Love </a:t>
              </a:r>
              <a:r>
                <a:rPr lang="en-US" sz="500" dirty="0" smtClean="0">
                  <a:latin typeface="Arial"/>
                  <a:cs typeface="Arial"/>
                </a:rPr>
                <a:t>110                                     Calories</a:t>
              </a:r>
              <a:r>
                <a:rPr lang="en-US" sz="500" dirty="0" smtClean="0">
                  <a:latin typeface="Arial"/>
                  <a:cs typeface="Arial"/>
                </a:rPr>
                <a:t> from Love </a:t>
              </a:r>
              <a:r>
                <a:rPr lang="en-US" sz="500" dirty="0" smtClean="0">
                  <a:latin typeface="Arial"/>
                  <a:cs typeface="Arial"/>
                </a:rPr>
                <a:t>0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8546002" y="3671184"/>
              <a:ext cx="699599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% Daily Value*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95" name="Straight Connector 94"/>
            <p:cNvCxnSpPr/>
            <p:nvPr/>
          </p:nvCxnSpPr>
          <p:spPr>
            <a:xfrm>
              <a:off x="7586136" y="381194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Rectangle 95"/>
            <p:cNvSpPr/>
            <p:nvPr/>
          </p:nvSpPr>
          <p:spPr>
            <a:xfrm>
              <a:off x="7501466" y="3762562"/>
              <a:ext cx="68480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Happiness </a:t>
              </a:r>
              <a:r>
                <a:rPr lang="en-US" sz="500" dirty="0" smtClean="0">
                  <a:latin typeface="Arial"/>
                  <a:cs typeface="Arial"/>
                </a:rPr>
                <a:t>11g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  </a:t>
              </a:r>
              <a:r>
                <a:rPr lang="en-US" sz="500" dirty="0" smtClean="0">
                  <a:latin typeface="Arial"/>
                  <a:cs typeface="Arial"/>
                </a:rPr>
                <a:t>Loyalty 28g           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Trust </a:t>
              </a:r>
              <a:r>
                <a:rPr lang="en-US" sz="500" dirty="0" smtClean="0">
                  <a:latin typeface="Arial"/>
                  <a:cs typeface="Arial"/>
                </a:rPr>
                <a:t>9mg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Patience</a:t>
              </a:r>
              <a:r>
                <a:rPr lang="en-US" sz="500" dirty="0" smtClean="0">
                  <a:latin typeface="Arial"/>
                  <a:cs typeface="Arial"/>
                </a:rPr>
                <a:t> 22g                               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8839197" y="3761139"/>
              <a:ext cx="4826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7501467" y="4093879"/>
              <a:ext cx="9669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Commitment              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Support                      100%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8116638" y="4093879"/>
              <a:ext cx="106546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500" dirty="0" smtClean="0">
                  <a:latin typeface="Arial"/>
                  <a:cs typeface="Arial"/>
                </a:rPr>
                <a:t>Truth                   100%</a:t>
              </a:r>
            </a:p>
            <a:p>
              <a:pPr algn="r"/>
              <a:r>
                <a:rPr lang="en-US" sz="500" dirty="0" smtClean="0">
                  <a:latin typeface="Arial"/>
                  <a:cs typeface="Arial"/>
                </a:rPr>
                <a:t>Laughter             100%</a:t>
              </a:r>
            </a:p>
            <a:p>
              <a:pPr algn="r"/>
              <a:endParaRPr lang="en-US" sz="500" dirty="0" smtClean="0">
                <a:latin typeface="Arial"/>
                <a:cs typeface="Arial"/>
              </a:endParaRPr>
            </a:p>
            <a:p>
              <a:pPr algn="r"/>
              <a:endParaRPr lang="en-US" dirty="0"/>
            </a:p>
          </p:txBody>
        </p:sp>
        <p:cxnSp>
          <p:nvCxnSpPr>
            <p:cNvPr id="100" name="Straight Connector 99"/>
            <p:cNvCxnSpPr/>
            <p:nvPr/>
          </p:nvCxnSpPr>
          <p:spPr>
            <a:xfrm>
              <a:off x="7586136" y="4134096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7582089" y="38925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7582089" y="430343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7586136" y="39687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7595105" y="404583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7582089" y="4219505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8293900" y="4176037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8294904" y="4094574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7479242" y="4250197"/>
              <a:ext cx="1787669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* Percent Daily Values are based on a 2,000 calorie diet.</a:t>
              </a:r>
              <a:endParaRPr lang="en-US" sz="500" dirty="0">
                <a:latin typeface="Arial"/>
                <a:cs typeface="Arial"/>
              </a:endParaRPr>
            </a:p>
          </p:txBody>
        </p:sp>
      </p:grpSp>
      <p:grpSp>
        <p:nvGrpSpPr>
          <p:cNvPr id="114" name="Group 37"/>
          <p:cNvGrpSpPr/>
          <p:nvPr/>
        </p:nvGrpSpPr>
        <p:grpSpPr>
          <a:xfrm>
            <a:off x="6045179" y="5827864"/>
            <a:ext cx="1253068" cy="1134641"/>
            <a:chOff x="6620933" y="107711"/>
            <a:chExt cx="1253068" cy="1134641"/>
          </a:xfrm>
        </p:grpSpPr>
        <p:pic>
          <p:nvPicPr>
            <p:cNvPr id="145" name="Picture 25" descr="LABLEforh2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64868" y="953030"/>
              <a:ext cx="914400" cy="289322"/>
            </a:xfrm>
            <a:prstGeom prst="rect">
              <a:avLst/>
            </a:prstGeom>
            <a:noFill/>
            <a:ln w="3175">
              <a:solidFill>
                <a:srgbClr val="9F9F9F"/>
              </a:solidFill>
              <a:miter lim="800000"/>
              <a:headEnd/>
              <a:tailEnd/>
            </a:ln>
          </p:spPr>
        </p:pic>
        <p:pic>
          <p:nvPicPr>
            <p:cNvPr id="146" name="Picture 145" descr="barcodeforknotti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620933" y="107711"/>
              <a:ext cx="1219200" cy="709612"/>
            </a:xfrm>
            <a:prstGeom prst="rect">
              <a:avLst/>
            </a:prstGeom>
            <a:noFill/>
            <a:ln w="3175">
              <a:solidFill>
                <a:srgbClr val="9F9F9F"/>
              </a:solidFill>
              <a:miter lim="800000"/>
              <a:headEnd/>
              <a:tailEnd/>
            </a:ln>
          </p:spPr>
        </p:pic>
        <p:sp>
          <p:nvSpPr>
            <p:cNvPr id="147" name="TextBox 146"/>
            <p:cNvSpPr txBox="1"/>
            <p:nvPr/>
          </p:nvSpPr>
          <p:spPr>
            <a:xfrm>
              <a:off x="6637867" y="589581"/>
              <a:ext cx="123613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ourier"/>
                  <a:cs typeface="Courier"/>
                </a:rPr>
                <a:t>1  128200  9</a:t>
              </a:r>
              <a:endParaRPr lang="en-US" sz="1100" dirty="0">
                <a:latin typeface="Courier"/>
                <a:cs typeface="Courier"/>
              </a:endParaRPr>
            </a:p>
          </p:txBody>
        </p:sp>
      </p:grpSp>
      <p:grpSp>
        <p:nvGrpSpPr>
          <p:cNvPr id="115" name="Group 41"/>
          <p:cNvGrpSpPr/>
          <p:nvPr/>
        </p:nvGrpSpPr>
        <p:grpSpPr>
          <a:xfrm>
            <a:off x="457205" y="5734953"/>
            <a:ext cx="1893357" cy="1623023"/>
            <a:chOff x="7479242" y="3101798"/>
            <a:chExt cx="1893357" cy="1623023"/>
          </a:xfrm>
        </p:grpSpPr>
        <p:sp>
          <p:nvSpPr>
            <p:cNvPr id="122" name="Rectangle 121"/>
            <p:cNvSpPr/>
            <p:nvPr/>
          </p:nvSpPr>
          <p:spPr>
            <a:xfrm>
              <a:off x="7535334" y="3135665"/>
              <a:ext cx="1676399" cy="128380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TextBox 122"/>
            <p:cNvSpPr txBox="1"/>
            <p:nvPr/>
          </p:nvSpPr>
          <p:spPr>
            <a:xfrm flipH="1">
              <a:off x="7492999" y="3101798"/>
              <a:ext cx="187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 Black"/>
                  <a:cs typeface="Arial Black"/>
                </a:rPr>
                <a:t>Nutrition Facts</a:t>
              </a:r>
              <a:endParaRPr lang="en-US" sz="1200" dirty="0">
                <a:latin typeface="Arial Black"/>
                <a:cs typeface="Arial Black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7509933" y="3255686"/>
              <a:ext cx="10951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Serving Size 16FL OZ (473 </a:t>
              </a:r>
              <a:r>
                <a:rPr lang="en-US" sz="500" dirty="0" err="1" smtClean="0">
                  <a:latin typeface="Arial"/>
                  <a:cs typeface="Arial"/>
                </a:rPr>
                <a:t>mL</a:t>
              </a:r>
              <a:r>
                <a:rPr lang="en-US" sz="500" dirty="0" smtClean="0">
                  <a:latin typeface="Arial"/>
                  <a:cs typeface="Arial"/>
                </a:rPr>
                <a:t>)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Servings Per Container 1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7518400" y="3476506"/>
              <a:ext cx="88137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Amount Per Serving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126" name="Straight Connector 125"/>
            <p:cNvCxnSpPr/>
            <p:nvPr/>
          </p:nvCxnSpPr>
          <p:spPr>
            <a:xfrm>
              <a:off x="7603043" y="3497335"/>
              <a:ext cx="1551009" cy="1588"/>
            </a:xfrm>
            <a:prstGeom prst="line">
              <a:avLst/>
            </a:prstGeom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7601455" y="3703464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7601455" y="3618794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Rectangle 128"/>
            <p:cNvSpPr/>
            <p:nvPr/>
          </p:nvSpPr>
          <p:spPr>
            <a:xfrm>
              <a:off x="7526867" y="3561176"/>
              <a:ext cx="1710725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Love </a:t>
              </a:r>
              <a:r>
                <a:rPr lang="en-US" sz="500" dirty="0" smtClean="0">
                  <a:latin typeface="Arial"/>
                  <a:cs typeface="Arial"/>
                </a:rPr>
                <a:t>110                                     Calories</a:t>
              </a:r>
              <a:r>
                <a:rPr lang="en-US" sz="500" dirty="0" smtClean="0">
                  <a:latin typeface="Arial"/>
                  <a:cs typeface="Arial"/>
                </a:rPr>
                <a:t> from Love </a:t>
              </a:r>
              <a:r>
                <a:rPr lang="en-US" sz="500" dirty="0" smtClean="0">
                  <a:latin typeface="Arial"/>
                  <a:cs typeface="Arial"/>
                </a:rPr>
                <a:t>0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8546002" y="3671184"/>
              <a:ext cx="699599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% Daily Value*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131" name="Straight Connector 130"/>
            <p:cNvCxnSpPr/>
            <p:nvPr/>
          </p:nvCxnSpPr>
          <p:spPr>
            <a:xfrm>
              <a:off x="7586136" y="381194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Rectangle 131"/>
            <p:cNvSpPr/>
            <p:nvPr/>
          </p:nvSpPr>
          <p:spPr>
            <a:xfrm>
              <a:off x="7501466" y="3762562"/>
              <a:ext cx="68480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Happiness </a:t>
              </a:r>
              <a:r>
                <a:rPr lang="en-US" sz="500" dirty="0" smtClean="0">
                  <a:latin typeface="Arial"/>
                  <a:cs typeface="Arial"/>
                </a:rPr>
                <a:t>11g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  </a:t>
              </a:r>
              <a:r>
                <a:rPr lang="en-US" sz="500" dirty="0" smtClean="0">
                  <a:latin typeface="Arial"/>
                  <a:cs typeface="Arial"/>
                </a:rPr>
                <a:t>Loyalty 28g           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Trust </a:t>
              </a:r>
              <a:r>
                <a:rPr lang="en-US" sz="500" dirty="0" smtClean="0">
                  <a:latin typeface="Arial"/>
                  <a:cs typeface="Arial"/>
                </a:rPr>
                <a:t>9mg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Patience</a:t>
              </a:r>
              <a:r>
                <a:rPr lang="en-US" sz="500" dirty="0" smtClean="0">
                  <a:latin typeface="Arial"/>
                  <a:cs typeface="Arial"/>
                </a:rPr>
                <a:t> 22g                               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8839197" y="3761139"/>
              <a:ext cx="4826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7501467" y="4093879"/>
              <a:ext cx="9669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Commitment              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Support                      100%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8116638" y="4093879"/>
              <a:ext cx="106546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500" dirty="0" smtClean="0">
                  <a:latin typeface="Arial"/>
                  <a:cs typeface="Arial"/>
                </a:rPr>
                <a:t>Truth                   100%</a:t>
              </a:r>
            </a:p>
            <a:p>
              <a:pPr algn="r"/>
              <a:r>
                <a:rPr lang="en-US" sz="500" dirty="0" smtClean="0">
                  <a:latin typeface="Arial"/>
                  <a:cs typeface="Arial"/>
                </a:rPr>
                <a:t>Laughter             100%</a:t>
              </a:r>
            </a:p>
            <a:p>
              <a:pPr algn="r"/>
              <a:endParaRPr lang="en-US" sz="500" dirty="0" smtClean="0">
                <a:latin typeface="Arial"/>
                <a:cs typeface="Arial"/>
              </a:endParaRPr>
            </a:p>
            <a:p>
              <a:pPr algn="r"/>
              <a:endParaRPr lang="en-US" dirty="0"/>
            </a:p>
          </p:txBody>
        </p:sp>
        <p:cxnSp>
          <p:nvCxnSpPr>
            <p:cNvPr id="136" name="Straight Connector 135"/>
            <p:cNvCxnSpPr/>
            <p:nvPr/>
          </p:nvCxnSpPr>
          <p:spPr>
            <a:xfrm>
              <a:off x="7586136" y="4134096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7582089" y="38925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7582089" y="430343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7586136" y="39687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7595105" y="404583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7582089" y="4219505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TextBox 141"/>
            <p:cNvSpPr txBox="1"/>
            <p:nvPr/>
          </p:nvSpPr>
          <p:spPr>
            <a:xfrm>
              <a:off x="8293900" y="4176037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8294904" y="4094574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7479242" y="4250197"/>
              <a:ext cx="1787669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* Percent Daily Values are based on a 2,000 calorie diet.</a:t>
              </a:r>
              <a:endParaRPr lang="en-US" sz="500" dirty="0">
                <a:latin typeface="Arial"/>
                <a:cs typeface="Arial"/>
              </a:endParaRPr>
            </a:p>
          </p:txBody>
        </p:sp>
      </p:grpSp>
      <p:grpSp>
        <p:nvGrpSpPr>
          <p:cNvPr id="149" name="Group 37"/>
          <p:cNvGrpSpPr/>
          <p:nvPr/>
        </p:nvGrpSpPr>
        <p:grpSpPr>
          <a:xfrm>
            <a:off x="6045179" y="4466798"/>
            <a:ext cx="1253068" cy="1134641"/>
            <a:chOff x="6620933" y="107711"/>
            <a:chExt cx="1253068" cy="1134641"/>
          </a:xfrm>
        </p:grpSpPr>
        <p:pic>
          <p:nvPicPr>
            <p:cNvPr id="150" name="Picture 25" descr="LABLEforh2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64868" y="953030"/>
              <a:ext cx="914400" cy="289322"/>
            </a:xfrm>
            <a:prstGeom prst="rect">
              <a:avLst/>
            </a:prstGeom>
            <a:pattFill prst="dotDmnd">
              <a:fgClr>
                <a:srgbClr val="E7E0C9"/>
              </a:fgClr>
              <a:bgClr>
                <a:srgbClr val="FFFFFF"/>
              </a:bgClr>
            </a:pattFill>
            <a:ln w="15875">
              <a:noFill/>
              <a:miter lim="800000"/>
              <a:headEnd/>
              <a:tailEnd/>
            </a:ln>
            <a:effectLst/>
          </p:spPr>
        </p:pic>
        <p:pic>
          <p:nvPicPr>
            <p:cNvPr id="151" name="Picture 150" descr="barcodeforknotti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620933" y="107711"/>
              <a:ext cx="1219200" cy="709612"/>
            </a:xfrm>
            <a:prstGeom prst="rect">
              <a:avLst/>
            </a:prstGeom>
            <a:pattFill prst="dotDmnd">
              <a:fgClr>
                <a:srgbClr val="E7E0C9"/>
              </a:fgClr>
              <a:bgClr>
                <a:srgbClr val="FFFFFF"/>
              </a:bgClr>
            </a:pattFill>
            <a:ln w="15875">
              <a:noFill/>
              <a:miter lim="800000"/>
              <a:headEnd/>
              <a:tailEnd/>
            </a:ln>
            <a:effectLst/>
          </p:spPr>
        </p:pic>
        <p:sp>
          <p:nvSpPr>
            <p:cNvPr id="152" name="TextBox 151"/>
            <p:cNvSpPr txBox="1"/>
            <p:nvPr/>
          </p:nvSpPr>
          <p:spPr>
            <a:xfrm>
              <a:off x="6637867" y="589581"/>
              <a:ext cx="123613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ourier"/>
                  <a:cs typeface="Courier"/>
                </a:rPr>
                <a:t>1  128200  9</a:t>
              </a:r>
              <a:endParaRPr lang="en-US" sz="1100" dirty="0">
                <a:latin typeface="Courier"/>
                <a:cs typeface="Courier"/>
              </a:endParaRPr>
            </a:p>
          </p:txBody>
        </p:sp>
      </p:grpSp>
      <p:grpSp>
        <p:nvGrpSpPr>
          <p:cNvPr id="153" name="Group 41"/>
          <p:cNvGrpSpPr/>
          <p:nvPr/>
        </p:nvGrpSpPr>
        <p:grpSpPr>
          <a:xfrm>
            <a:off x="457205" y="4361187"/>
            <a:ext cx="1893357" cy="1623023"/>
            <a:chOff x="7479242" y="3101798"/>
            <a:chExt cx="1893357" cy="1623023"/>
          </a:xfrm>
        </p:grpSpPr>
        <p:sp>
          <p:nvSpPr>
            <p:cNvPr id="154" name="Rectangle 153"/>
            <p:cNvSpPr/>
            <p:nvPr/>
          </p:nvSpPr>
          <p:spPr>
            <a:xfrm>
              <a:off x="7535334" y="3135665"/>
              <a:ext cx="1676399" cy="128380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TextBox 154"/>
            <p:cNvSpPr txBox="1"/>
            <p:nvPr/>
          </p:nvSpPr>
          <p:spPr>
            <a:xfrm flipH="1">
              <a:off x="7492999" y="3101798"/>
              <a:ext cx="187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 Black"/>
                  <a:cs typeface="Arial Black"/>
                </a:rPr>
                <a:t>Nutrition Facts</a:t>
              </a:r>
              <a:endParaRPr lang="en-US" sz="1200" dirty="0">
                <a:latin typeface="Arial Black"/>
                <a:cs typeface="Arial Black"/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7509933" y="3255686"/>
              <a:ext cx="10951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Serving Size 16FL OZ (473 </a:t>
              </a:r>
              <a:r>
                <a:rPr lang="en-US" sz="500" dirty="0" err="1" smtClean="0">
                  <a:latin typeface="Arial"/>
                  <a:cs typeface="Arial"/>
                </a:rPr>
                <a:t>mL</a:t>
              </a:r>
              <a:r>
                <a:rPr lang="en-US" sz="500" dirty="0" smtClean="0">
                  <a:latin typeface="Arial"/>
                  <a:cs typeface="Arial"/>
                </a:rPr>
                <a:t>)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Servings Per Container 1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7518400" y="3476506"/>
              <a:ext cx="88137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Amount Per Serving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158" name="Straight Connector 157"/>
            <p:cNvCxnSpPr/>
            <p:nvPr/>
          </p:nvCxnSpPr>
          <p:spPr>
            <a:xfrm>
              <a:off x="7603043" y="3497335"/>
              <a:ext cx="1551009" cy="1588"/>
            </a:xfrm>
            <a:prstGeom prst="line">
              <a:avLst/>
            </a:prstGeom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>
              <a:off x="7601455" y="3703464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7601455" y="3618794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Rectangle 160"/>
            <p:cNvSpPr/>
            <p:nvPr/>
          </p:nvSpPr>
          <p:spPr>
            <a:xfrm>
              <a:off x="7526867" y="3561176"/>
              <a:ext cx="1710725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Love </a:t>
              </a:r>
              <a:r>
                <a:rPr lang="en-US" sz="500" dirty="0" smtClean="0">
                  <a:latin typeface="Arial"/>
                  <a:cs typeface="Arial"/>
                </a:rPr>
                <a:t>110                                     Calories</a:t>
              </a:r>
              <a:r>
                <a:rPr lang="en-US" sz="500" dirty="0" smtClean="0">
                  <a:latin typeface="Arial"/>
                  <a:cs typeface="Arial"/>
                </a:rPr>
                <a:t> from Love </a:t>
              </a:r>
              <a:r>
                <a:rPr lang="en-US" sz="500" dirty="0" smtClean="0">
                  <a:latin typeface="Arial"/>
                  <a:cs typeface="Arial"/>
                </a:rPr>
                <a:t>0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8546002" y="3671184"/>
              <a:ext cx="699599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% Daily Value*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163" name="Straight Connector 162"/>
            <p:cNvCxnSpPr/>
            <p:nvPr/>
          </p:nvCxnSpPr>
          <p:spPr>
            <a:xfrm>
              <a:off x="7586136" y="381194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Rectangle 163"/>
            <p:cNvSpPr/>
            <p:nvPr/>
          </p:nvSpPr>
          <p:spPr>
            <a:xfrm>
              <a:off x="7501466" y="3762562"/>
              <a:ext cx="68480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Happiness </a:t>
              </a:r>
              <a:r>
                <a:rPr lang="en-US" sz="500" dirty="0" smtClean="0">
                  <a:latin typeface="Arial"/>
                  <a:cs typeface="Arial"/>
                </a:rPr>
                <a:t>11g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  </a:t>
              </a:r>
              <a:r>
                <a:rPr lang="en-US" sz="500" dirty="0" smtClean="0">
                  <a:latin typeface="Arial"/>
                  <a:cs typeface="Arial"/>
                </a:rPr>
                <a:t>Loyalty 28g           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Trust </a:t>
              </a:r>
              <a:r>
                <a:rPr lang="en-US" sz="500" dirty="0" smtClean="0">
                  <a:latin typeface="Arial"/>
                  <a:cs typeface="Arial"/>
                </a:rPr>
                <a:t>9mg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Patience</a:t>
              </a:r>
              <a:r>
                <a:rPr lang="en-US" sz="500" dirty="0" smtClean="0">
                  <a:latin typeface="Arial"/>
                  <a:cs typeface="Arial"/>
                </a:rPr>
                <a:t> 22g                               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8839197" y="3761139"/>
              <a:ext cx="4826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7501467" y="4093879"/>
              <a:ext cx="9669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Commitment              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Support                      100%</a:t>
              </a: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8116638" y="4093879"/>
              <a:ext cx="106546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500" dirty="0" smtClean="0">
                  <a:latin typeface="Arial"/>
                  <a:cs typeface="Arial"/>
                </a:rPr>
                <a:t>Truth                   100%</a:t>
              </a:r>
            </a:p>
            <a:p>
              <a:pPr algn="r"/>
              <a:r>
                <a:rPr lang="en-US" sz="500" dirty="0" smtClean="0">
                  <a:latin typeface="Arial"/>
                  <a:cs typeface="Arial"/>
                </a:rPr>
                <a:t>Laughter             100%</a:t>
              </a:r>
            </a:p>
            <a:p>
              <a:pPr algn="r"/>
              <a:endParaRPr lang="en-US" sz="500" dirty="0" smtClean="0">
                <a:latin typeface="Arial"/>
                <a:cs typeface="Arial"/>
              </a:endParaRPr>
            </a:p>
            <a:p>
              <a:pPr algn="r"/>
              <a:endParaRPr lang="en-US" dirty="0"/>
            </a:p>
          </p:txBody>
        </p:sp>
        <p:cxnSp>
          <p:nvCxnSpPr>
            <p:cNvPr id="168" name="Straight Connector 167"/>
            <p:cNvCxnSpPr/>
            <p:nvPr/>
          </p:nvCxnSpPr>
          <p:spPr>
            <a:xfrm>
              <a:off x="7586136" y="4134096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>
              <a:off x="7582089" y="38925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>
              <a:off x="7582089" y="430343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>
              <a:off x="7586136" y="39687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>
              <a:off x="7595105" y="404583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7582089" y="4219505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TextBox 173"/>
            <p:cNvSpPr txBox="1"/>
            <p:nvPr/>
          </p:nvSpPr>
          <p:spPr>
            <a:xfrm>
              <a:off x="8293900" y="4176037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8294904" y="4094574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7479242" y="4250197"/>
              <a:ext cx="1787669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* Percent Daily Values are based on a 2,000 calorie diet.</a:t>
              </a:r>
              <a:endParaRPr lang="en-US" sz="500" dirty="0">
                <a:latin typeface="Arial"/>
                <a:cs typeface="Arial"/>
              </a:endParaRPr>
            </a:p>
          </p:txBody>
        </p:sp>
      </p:grpSp>
      <p:grpSp>
        <p:nvGrpSpPr>
          <p:cNvPr id="184" name="Group 37"/>
          <p:cNvGrpSpPr/>
          <p:nvPr/>
        </p:nvGrpSpPr>
        <p:grpSpPr>
          <a:xfrm>
            <a:off x="6045179" y="3093047"/>
            <a:ext cx="1253068" cy="1134641"/>
            <a:chOff x="6620933" y="107711"/>
            <a:chExt cx="1253068" cy="1134641"/>
          </a:xfrm>
        </p:grpSpPr>
        <p:pic>
          <p:nvPicPr>
            <p:cNvPr id="185" name="Picture 25" descr="LABLEforh2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64868" y="953030"/>
              <a:ext cx="914400" cy="289322"/>
            </a:xfrm>
            <a:prstGeom prst="rect">
              <a:avLst/>
            </a:prstGeom>
            <a:pattFill prst="dotDmnd">
              <a:fgClr>
                <a:srgbClr val="E7E0C9"/>
              </a:fgClr>
              <a:bgClr>
                <a:srgbClr val="FFFFFF"/>
              </a:bgClr>
            </a:pattFill>
            <a:ln w="3175">
              <a:solidFill>
                <a:srgbClr val="9F9F9F"/>
              </a:solidFill>
              <a:miter lim="800000"/>
              <a:headEnd/>
              <a:tailEnd/>
            </a:ln>
            <a:effectLst/>
          </p:spPr>
        </p:pic>
        <p:pic>
          <p:nvPicPr>
            <p:cNvPr id="186" name="Picture 185" descr="barcodeforknotti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620933" y="107711"/>
              <a:ext cx="1219200" cy="709612"/>
            </a:xfrm>
            <a:prstGeom prst="rect">
              <a:avLst/>
            </a:prstGeom>
            <a:pattFill prst="dotDmnd">
              <a:fgClr>
                <a:srgbClr val="E7E0C9"/>
              </a:fgClr>
              <a:bgClr>
                <a:srgbClr val="FFFFFF"/>
              </a:bgClr>
            </a:pattFill>
            <a:ln w="3175" cap="flat" cmpd="sng" algn="ctr">
              <a:solidFill>
                <a:srgbClr val="9F9F9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pic>
        <p:sp>
          <p:nvSpPr>
            <p:cNvPr id="187" name="TextBox 186"/>
            <p:cNvSpPr txBox="1"/>
            <p:nvPr/>
          </p:nvSpPr>
          <p:spPr>
            <a:xfrm>
              <a:off x="6637867" y="589581"/>
              <a:ext cx="123613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ourier"/>
                  <a:cs typeface="Courier"/>
                </a:rPr>
                <a:t>1  128200  9</a:t>
              </a:r>
              <a:endParaRPr lang="en-US" sz="1100" dirty="0">
                <a:latin typeface="Courier"/>
                <a:cs typeface="Courier"/>
              </a:endParaRPr>
            </a:p>
          </p:txBody>
        </p:sp>
      </p:grpSp>
      <p:grpSp>
        <p:nvGrpSpPr>
          <p:cNvPr id="188" name="Group 41"/>
          <p:cNvGrpSpPr/>
          <p:nvPr/>
        </p:nvGrpSpPr>
        <p:grpSpPr>
          <a:xfrm>
            <a:off x="457205" y="2987436"/>
            <a:ext cx="1893357" cy="1623023"/>
            <a:chOff x="7479242" y="3101798"/>
            <a:chExt cx="1893357" cy="1623023"/>
          </a:xfrm>
        </p:grpSpPr>
        <p:sp>
          <p:nvSpPr>
            <p:cNvPr id="189" name="Rectangle 188"/>
            <p:cNvSpPr/>
            <p:nvPr/>
          </p:nvSpPr>
          <p:spPr>
            <a:xfrm>
              <a:off x="7535334" y="3135665"/>
              <a:ext cx="1676399" cy="128380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TextBox 189"/>
            <p:cNvSpPr txBox="1"/>
            <p:nvPr/>
          </p:nvSpPr>
          <p:spPr>
            <a:xfrm flipH="1">
              <a:off x="7492999" y="3101798"/>
              <a:ext cx="187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 Black"/>
                  <a:cs typeface="Arial Black"/>
                </a:rPr>
                <a:t>Nutrition Facts</a:t>
              </a:r>
              <a:endParaRPr lang="en-US" sz="1200" dirty="0">
                <a:latin typeface="Arial Black"/>
                <a:cs typeface="Arial Black"/>
              </a:endParaRPr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7509933" y="3255686"/>
              <a:ext cx="10951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Serving Size 16FL OZ (473 </a:t>
              </a:r>
              <a:r>
                <a:rPr lang="en-US" sz="500" dirty="0" err="1" smtClean="0">
                  <a:latin typeface="Arial"/>
                  <a:cs typeface="Arial"/>
                </a:rPr>
                <a:t>mL</a:t>
              </a:r>
              <a:r>
                <a:rPr lang="en-US" sz="500" dirty="0" smtClean="0">
                  <a:latin typeface="Arial"/>
                  <a:cs typeface="Arial"/>
                </a:rPr>
                <a:t>)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Servings Per Container 1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7518400" y="3476506"/>
              <a:ext cx="88137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Amount Per Serving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193" name="Straight Connector 192"/>
            <p:cNvCxnSpPr/>
            <p:nvPr/>
          </p:nvCxnSpPr>
          <p:spPr>
            <a:xfrm>
              <a:off x="7603043" y="3497335"/>
              <a:ext cx="1551009" cy="1588"/>
            </a:xfrm>
            <a:prstGeom prst="line">
              <a:avLst/>
            </a:prstGeom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7601455" y="3703464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7601455" y="3618794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6" name="Rectangle 195"/>
            <p:cNvSpPr/>
            <p:nvPr/>
          </p:nvSpPr>
          <p:spPr>
            <a:xfrm>
              <a:off x="7526867" y="3561176"/>
              <a:ext cx="1710725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Love </a:t>
              </a:r>
              <a:r>
                <a:rPr lang="en-US" sz="500" dirty="0" smtClean="0">
                  <a:latin typeface="Arial"/>
                  <a:cs typeface="Arial"/>
                </a:rPr>
                <a:t>110                                     Calories</a:t>
              </a:r>
              <a:r>
                <a:rPr lang="en-US" sz="500" dirty="0" smtClean="0">
                  <a:latin typeface="Arial"/>
                  <a:cs typeface="Arial"/>
                </a:rPr>
                <a:t> from Love </a:t>
              </a:r>
              <a:r>
                <a:rPr lang="en-US" sz="500" dirty="0" smtClean="0">
                  <a:latin typeface="Arial"/>
                  <a:cs typeface="Arial"/>
                </a:rPr>
                <a:t>0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8546002" y="3671184"/>
              <a:ext cx="699599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% Daily Value*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198" name="Straight Connector 197"/>
            <p:cNvCxnSpPr/>
            <p:nvPr/>
          </p:nvCxnSpPr>
          <p:spPr>
            <a:xfrm>
              <a:off x="7586136" y="381194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9" name="Rectangle 198"/>
            <p:cNvSpPr/>
            <p:nvPr/>
          </p:nvSpPr>
          <p:spPr>
            <a:xfrm>
              <a:off x="7501466" y="3762562"/>
              <a:ext cx="68480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Happiness </a:t>
              </a:r>
              <a:r>
                <a:rPr lang="en-US" sz="500" dirty="0" smtClean="0">
                  <a:latin typeface="Arial"/>
                  <a:cs typeface="Arial"/>
                </a:rPr>
                <a:t>11g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  </a:t>
              </a:r>
              <a:r>
                <a:rPr lang="en-US" sz="500" dirty="0" smtClean="0">
                  <a:latin typeface="Arial"/>
                  <a:cs typeface="Arial"/>
                </a:rPr>
                <a:t>Loyalty 28g           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Trust </a:t>
              </a:r>
              <a:r>
                <a:rPr lang="en-US" sz="500" dirty="0" smtClean="0">
                  <a:latin typeface="Arial"/>
                  <a:cs typeface="Arial"/>
                </a:rPr>
                <a:t>9mg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Patience</a:t>
              </a:r>
              <a:r>
                <a:rPr lang="en-US" sz="500" dirty="0" smtClean="0">
                  <a:latin typeface="Arial"/>
                  <a:cs typeface="Arial"/>
                </a:rPr>
                <a:t> 22g                               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8839197" y="3761139"/>
              <a:ext cx="4826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7501467" y="4093879"/>
              <a:ext cx="9669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Commitment              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Support                      100%</a:t>
              </a: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8116638" y="4093879"/>
              <a:ext cx="106546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500" dirty="0" smtClean="0">
                  <a:latin typeface="Arial"/>
                  <a:cs typeface="Arial"/>
                </a:rPr>
                <a:t>Truth                   100%</a:t>
              </a:r>
            </a:p>
            <a:p>
              <a:pPr algn="r"/>
              <a:r>
                <a:rPr lang="en-US" sz="500" dirty="0" smtClean="0">
                  <a:latin typeface="Arial"/>
                  <a:cs typeface="Arial"/>
                </a:rPr>
                <a:t>Laughter             100%</a:t>
              </a:r>
            </a:p>
            <a:p>
              <a:pPr algn="r"/>
              <a:endParaRPr lang="en-US" sz="500" dirty="0" smtClean="0">
                <a:latin typeface="Arial"/>
                <a:cs typeface="Arial"/>
              </a:endParaRPr>
            </a:p>
            <a:p>
              <a:pPr algn="r"/>
              <a:endParaRPr lang="en-US" dirty="0"/>
            </a:p>
          </p:txBody>
        </p:sp>
        <p:cxnSp>
          <p:nvCxnSpPr>
            <p:cNvPr id="203" name="Straight Connector 202"/>
            <p:cNvCxnSpPr/>
            <p:nvPr/>
          </p:nvCxnSpPr>
          <p:spPr>
            <a:xfrm>
              <a:off x="7586136" y="4134096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>
              <a:off x="7582089" y="38925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>
              <a:off x="7582089" y="430343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>
              <a:off x="7586136" y="39687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>
            <a:xfrm>
              <a:off x="7595105" y="404583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/>
            <p:nvPr/>
          </p:nvCxnSpPr>
          <p:spPr>
            <a:xfrm>
              <a:off x="7582089" y="4219505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9" name="TextBox 208"/>
            <p:cNvSpPr txBox="1"/>
            <p:nvPr/>
          </p:nvSpPr>
          <p:spPr>
            <a:xfrm>
              <a:off x="8293900" y="4176037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8294904" y="4094574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7479242" y="4250197"/>
              <a:ext cx="1787669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* Percent Daily Values are based on a 2,000 calorie diet.</a:t>
              </a:r>
              <a:endParaRPr lang="en-US" sz="500" dirty="0">
                <a:latin typeface="Arial"/>
                <a:cs typeface="Arial"/>
              </a:endParaRPr>
            </a:p>
          </p:txBody>
        </p:sp>
      </p:grpSp>
      <p:grpSp>
        <p:nvGrpSpPr>
          <p:cNvPr id="219" name="Group 37"/>
          <p:cNvGrpSpPr/>
          <p:nvPr/>
        </p:nvGrpSpPr>
        <p:grpSpPr>
          <a:xfrm>
            <a:off x="6045179" y="1721934"/>
            <a:ext cx="1253068" cy="1134641"/>
            <a:chOff x="6620933" y="107711"/>
            <a:chExt cx="1253068" cy="1134641"/>
          </a:xfrm>
        </p:grpSpPr>
        <p:pic>
          <p:nvPicPr>
            <p:cNvPr id="220" name="Picture 25" descr="LABLEforh2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64868" y="953030"/>
              <a:ext cx="914400" cy="289322"/>
            </a:xfrm>
            <a:prstGeom prst="rect">
              <a:avLst/>
            </a:prstGeom>
            <a:noFill/>
            <a:ln w="3175">
              <a:solidFill>
                <a:srgbClr val="9F9F9F"/>
              </a:solidFill>
              <a:miter lim="800000"/>
              <a:headEnd/>
              <a:tailEnd/>
            </a:ln>
          </p:spPr>
        </p:pic>
        <p:pic>
          <p:nvPicPr>
            <p:cNvPr id="221" name="Picture 220" descr="barcodeforknotti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620933" y="107711"/>
              <a:ext cx="1219200" cy="709612"/>
            </a:xfrm>
            <a:prstGeom prst="rect">
              <a:avLst/>
            </a:prstGeom>
            <a:noFill/>
            <a:ln w="3175">
              <a:solidFill>
                <a:srgbClr val="9F9F9F"/>
              </a:solidFill>
              <a:miter lim="800000"/>
              <a:headEnd/>
              <a:tailEnd/>
            </a:ln>
          </p:spPr>
        </p:pic>
        <p:sp>
          <p:nvSpPr>
            <p:cNvPr id="222" name="TextBox 221"/>
            <p:cNvSpPr txBox="1"/>
            <p:nvPr/>
          </p:nvSpPr>
          <p:spPr>
            <a:xfrm>
              <a:off x="6637867" y="589581"/>
              <a:ext cx="123613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ourier"/>
                  <a:cs typeface="Courier"/>
                </a:rPr>
                <a:t>1  128200  9</a:t>
              </a:r>
              <a:endParaRPr lang="en-US" sz="1100" dirty="0">
                <a:latin typeface="Courier"/>
                <a:cs typeface="Courier"/>
              </a:endParaRPr>
            </a:p>
          </p:txBody>
        </p:sp>
      </p:grpSp>
      <p:grpSp>
        <p:nvGrpSpPr>
          <p:cNvPr id="223" name="Group 41"/>
          <p:cNvGrpSpPr/>
          <p:nvPr/>
        </p:nvGrpSpPr>
        <p:grpSpPr>
          <a:xfrm>
            <a:off x="457205" y="1616323"/>
            <a:ext cx="1893357" cy="1623023"/>
            <a:chOff x="7479242" y="3101798"/>
            <a:chExt cx="1893357" cy="1623023"/>
          </a:xfrm>
        </p:grpSpPr>
        <p:sp>
          <p:nvSpPr>
            <p:cNvPr id="224" name="Rectangle 223"/>
            <p:cNvSpPr/>
            <p:nvPr/>
          </p:nvSpPr>
          <p:spPr>
            <a:xfrm>
              <a:off x="7535334" y="3135665"/>
              <a:ext cx="1676399" cy="128380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TextBox 224"/>
            <p:cNvSpPr txBox="1"/>
            <p:nvPr/>
          </p:nvSpPr>
          <p:spPr>
            <a:xfrm flipH="1">
              <a:off x="7492999" y="3101798"/>
              <a:ext cx="187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 Black"/>
                  <a:cs typeface="Arial Black"/>
                </a:rPr>
                <a:t>Nutrition Facts</a:t>
              </a:r>
              <a:endParaRPr lang="en-US" sz="1200" dirty="0">
                <a:latin typeface="Arial Black"/>
                <a:cs typeface="Arial Black"/>
              </a:endParaRPr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7509933" y="3255686"/>
              <a:ext cx="10951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Serving Size 16FL OZ (473 </a:t>
              </a:r>
              <a:r>
                <a:rPr lang="en-US" sz="500" dirty="0" err="1" smtClean="0">
                  <a:latin typeface="Arial"/>
                  <a:cs typeface="Arial"/>
                </a:rPr>
                <a:t>mL</a:t>
              </a:r>
              <a:r>
                <a:rPr lang="en-US" sz="500" dirty="0" smtClean="0">
                  <a:latin typeface="Arial"/>
                  <a:cs typeface="Arial"/>
                </a:rPr>
                <a:t>)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Servings Per Container 1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7518400" y="3476506"/>
              <a:ext cx="88137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Amount Per Serving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228" name="Straight Connector 227"/>
            <p:cNvCxnSpPr/>
            <p:nvPr/>
          </p:nvCxnSpPr>
          <p:spPr>
            <a:xfrm>
              <a:off x="7603043" y="3497335"/>
              <a:ext cx="1551009" cy="1588"/>
            </a:xfrm>
            <a:prstGeom prst="line">
              <a:avLst/>
            </a:prstGeom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>
              <a:off x="7601455" y="3703464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>
              <a:off x="7601455" y="3618794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1" name="Rectangle 230"/>
            <p:cNvSpPr/>
            <p:nvPr/>
          </p:nvSpPr>
          <p:spPr>
            <a:xfrm>
              <a:off x="7526867" y="3561176"/>
              <a:ext cx="1710725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Love </a:t>
              </a:r>
              <a:r>
                <a:rPr lang="en-US" sz="500" dirty="0" smtClean="0">
                  <a:latin typeface="Arial"/>
                  <a:cs typeface="Arial"/>
                </a:rPr>
                <a:t>110                                     Calories</a:t>
              </a:r>
              <a:r>
                <a:rPr lang="en-US" sz="500" dirty="0" smtClean="0">
                  <a:latin typeface="Arial"/>
                  <a:cs typeface="Arial"/>
                </a:rPr>
                <a:t> from Love </a:t>
              </a:r>
              <a:r>
                <a:rPr lang="en-US" sz="500" dirty="0" smtClean="0">
                  <a:latin typeface="Arial"/>
                  <a:cs typeface="Arial"/>
                </a:rPr>
                <a:t>0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8546002" y="3671184"/>
              <a:ext cx="699599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% Daily Value*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233" name="Straight Connector 232"/>
            <p:cNvCxnSpPr/>
            <p:nvPr/>
          </p:nvCxnSpPr>
          <p:spPr>
            <a:xfrm>
              <a:off x="7586136" y="381194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4" name="Rectangle 233"/>
            <p:cNvSpPr/>
            <p:nvPr/>
          </p:nvSpPr>
          <p:spPr>
            <a:xfrm>
              <a:off x="7501466" y="3762562"/>
              <a:ext cx="68480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Happiness </a:t>
              </a:r>
              <a:r>
                <a:rPr lang="en-US" sz="500" dirty="0" smtClean="0">
                  <a:latin typeface="Arial"/>
                  <a:cs typeface="Arial"/>
                </a:rPr>
                <a:t>11g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  </a:t>
              </a:r>
              <a:r>
                <a:rPr lang="en-US" sz="500" dirty="0" smtClean="0">
                  <a:latin typeface="Arial"/>
                  <a:cs typeface="Arial"/>
                </a:rPr>
                <a:t>Loyalty 28g           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Trust </a:t>
              </a:r>
              <a:r>
                <a:rPr lang="en-US" sz="500" dirty="0" smtClean="0">
                  <a:latin typeface="Arial"/>
                  <a:cs typeface="Arial"/>
                </a:rPr>
                <a:t>9mg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Patience</a:t>
              </a:r>
              <a:r>
                <a:rPr lang="en-US" sz="500" dirty="0" smtClean="0">
                  <a:latin typeface="Arial"/>
                  <a:cs typeface="Arial"/>
                </a:rPr>
                <a:t> 22g                               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8839197" y="3761139"/>
              <a:ext cx="4826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7501467" y="4093879"/>
              <a:ext cx="9669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Commitment              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Support                      100%</a:t>
              </a:r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8116638" y="4093879"/>
              <a:ext cx="106546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500" dirty="0" smtClean="0">
                  <a:latin typeface="Arial"/>
                  <a:cs typeface="Arial"/>
                </a:rPr>
                <a:t>Truth                   100%</a:t>
              </a:r>
            </a:p>
            <a:p>
              <a:pPr algn="r"/>
              <a:r>
                <a:rPr lang="en-US" sz="500" dirty="0" smtClean="0">
                  <a:latin typeface="Arial"/>
                  <a:cs typeface="Arial"/>
                </a:rPr>
                <a:t>Laughter             100%</a:t>
              </a:r>
            </a:p>
            <a:p>
              <a:pPr algn="r"/>
              <a:endParaRPr lang="en-US" sz="500" dirty="0" smtClean="0">
                <a:latin typeface="Arial"/>
                <a:cs typeface="Arial"/>
              </a:endParaRPr>
            </a:p>
            <a:p>
              <a:pPr algn="r"/>
              <a:endParaRPr lang="en-US" dirty="0"/>
            </a:p>
          </p:txBody>
        </p:sp>
        <p:cxnSp>
          <p:nvCxnSpPr>
            <p:cNvPr id="238" name="Straight Connector 237"/>
            <p:cNvCxnSpPr/>
            <p:nvPr/>
          </p:nvCxnSpPr>
          <p:spPr>
            <a:xfrm>
              <a:off x="7586136" y="4134096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>
              <a:off x="7582089" y="38925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>
              <a:off x="7582089" y="430343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>
              <a:off x="7586136" y="39687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>
              <a:off x="7595105" y="404583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>
              <a:off x="7582089" y="4219505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4" name="TextBox 243"/>
            <p:cNvSpPr txBox="1"/>
            <p:nvPr/>
          </p:nvSpPr>
          <p:spPr>
            <a:xfrm>
              <a:off x="8293900" y="4176037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245" name="TextBox 244"/>
            <p:cNvSpPr txBox="1"/>
            <p:nvPr/>
          </p:nvSpPr>
          <p:spPr>
            <a:xfrm>
              <a:off x="8294904" y="4094574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246" name="TextBox 245"/>
            <p:cNvSpPr txBox="1"/>
            <p:nvPr/>
          </p:nvSpPr>
          <p:spPr>
            <a:xfrm>
              <a:off x="7479242" y="4250197"/>
              <a:ext cx="1787669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* Percent Daily Values are based on a 2,000 calorie diet.</a:t>
              </a:r>
              <a:endParaRPr lang="en-US" sz="500" dirty="0">
                <a:latin typeface="Arial"/>
                <a:cs typeface="Arial"/>
              </a:endParaRPr>
            </a:p>
          </p:txBody>
        </p:sp>
      </p:grpSp>
      <p:cxnSp>
        <p:nvCxnSpPr>
          <p:cNvPr id="262" name="Straight Connector 261"/>
          <p:cNvCxnSpPr/>
          <p:nvPr/>
        </p:nvCxnSpPr>
        <p:spPr>
          <a:xfrm>
            <a:off x="0" y="235474"/>
            <a:ext cx="559866" cy="1588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>
            <a:off x="7315179" y="239442"/>
            <a:ext cx="559866" cy="1588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50" name="Group 349"/>
          <p:cNvGrpSpPr/>
          <p:nvPr/>
        </p:nvGrpSpPr>
        <p:grpSpPr>
          <a:xfrm>
            <a:off x="1514633" y="-69161"/>
            <a:ext cx="3061174" cy="3477875"/>
            <a:chOff x="1884377" y="3918289"/>
            <a:chExt cx="3061174" cy="3477875"/>
          </a:xfrm>
        </p:grpSpPr>
        <p:grpSp>
          <p:nvGrpSpPr>
            <p:cNvPr id="351" name="Group 198"/>
            <p:cNvGrpSpPr/>
            <p:nvPr/>
          </p:nvGrpSpPr>
          <p:grpSpPr>
            <a:xfrm>
              <a:off x="4007817" y="3918289"/>
              <a:ext cx="937734" cy="3477875"/>
              <a:chOff x="6270216" y="7556125"/>
              <a:chExt cx="937734" cy="3477875"/>
            </a:xfrm>
          </p:grpSpPr>
          <p:sp>
            <p:nvSpPr>
              <p:cNvPr id="353" name="Oval 181"/>
              <p:cNvSpPr/>
              <p:nvPr/>
            </p:nvSpPr>
            <p:spPr>
              <a:xfrm>
                <a:off x="6270216" y="7954723"/>
                <a:ext cx="937734" cy="1163788"/>
              </a:xfrm>
              <a:prstGeom prst="ellipse">
                <a:avLst/>
              </a:prstGeom>
              <a:solidFill>
                <a:srgbClr val="FFFFFF"/>
              </a:solidFill>
              <a:ln>
                <a:solidFill>
                  <a:srgbClr val="9F9F9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4" name="Oval 182"/>
              <p:cNvSpPr/>
              <p:nvPr/>
            </p:nvSpPr>
            <p:spPr>
              <a:xfrm>
                <a:off x="6336165" y="8040318"/>
                <a:ext cx="814380" cy="1010698"/>
              </a:xfrm>
              <a:prstGeom prst="ellipse">
                <a:avLst/>
              </a:prstGeom>
              <a:solidFill>
                <a:srgbClr val="9F9F9F"/>
              </a:solidFill>
              <a:ln>
                <a:solidFill>
                  <a:srgbClr val="9F9F9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800" dirty="0" smtClean="0">
                  <a:solidFill>
                    <a:srgbClr val="FFFFFF"/>
                  </a:solidFill>
                  <a:latin typeface="Perpetua Titling MT"/>
                  <a:cs typeface="Perpetua Titling MT"/>
                </a:endParaRPr>
              </a:p>
              <a:p>
                <a:pPr algn="ctr"/>
                <a:endParaRPr lang="en-US" dirty="0"/>
              </a:p>
            </p:txBody>
          </p:sp>
          <p:sp>
            <p:nvSpPr>
              <p:cNvPr id="355" name="TextBox 354"/>
              <p:cNvSpPr txBox="1"/>
              <p:nvPr/>
            </p:nvSpPr>
            <p:spPr>
              <a:xfrm>
                <a:off x="6336165" y="7556125"/>
                <a:ext cx="652672" cy="34778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0800" dirty="0" smtClean="0">
                    <a:solidFill>
                      <a:srgbClr val="FFFFFF"/>
                    </a:solidFill>
                    <a:latin typeface="Riesling"/>
                    <a:cs typeface="Riesling"/>
                  </a:rPr>
                  <a:t>P</a:t>
                </a:r>
                <a:endParaRPr lang="en-US" sz="10800" dirty="0">
                  <a:solidFill>
                    <a:srgbClr val="FFFFFF"/>
                  </a:solidFill>
                  <a:latin typeface="Riesling"/>
                  <a:cs typeface="Riesling"/>
                </a:endParaRPr>
              </a:p>
            </p:txBody>
          </p:sp>
        </p:grpSp>
        <p:sp>
          <p:nvSpPr>
            <p:cNvPr id="352" name="TextBox 351"/>
            <p:cNvSpPr txBox="1"/>
            <p:nvPr/>
          </p:nvSpPr>
          <p:spPr>
            <a:xfrm rot="5400000">
              <a:off x="2535462" y="3434020"/>
              <a:ext cx="1626753" cy="2928923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3308656"/>
                </a:avLst>
              </a:prstTxWarp>
              <a:spAutoFit/>
            </a:bodyPr>
            <a:lstStyle/>
            <a:p>
              <a:pPr algn="ctr"/>
              <a:r>
                <a:rPr lang="en-US" sz="700" b="1" dirty="0" err="1" smtClean="0">
                  <a:solidFill>
                    <a:schemeClr val="bg1"/>
                  </a:solidFill>
                  <a:latin typeface="NiteClub"/>
                  <a:ea typeface="Wingdings"/>
                  <a:cs typeface="NiteClub"/>
                </a:rPr>
                <a:t></a:t>
              </a:r>
              <a:r>
                <a:rPr lang="en-US" sz="700" b="1" dirty="0" err="1" smtClean="0">
                  <a:solidFill>
                    <a:schemeClr val="bg1"/>
                  </a:solidFill>
                  <a:latin typeface="NiteClub"/>
                  <a:cs typeface="NiteClub"/>
                </a:rPr>
                <a:t>Isaac</a:t>
              </a:r>
              <a:r>
                <a:rPr lang="en-US" sz="700" b="1" dirty="0" smtClean="0">
                  <a:solidFill>
                    <a:schemeClr val="bg1"/>
                  </a:solidFill>
                  <a:latin typeface="NiteClub"/>
                  <a:cs typeface="NiteClub"/>
                </a:rPr>
                <a:t> and </a:t>
              </a:r>
              <a:r>
                <a:rPr lang="en-US" sz="700" b="1" dirty="0" err="1" smtClean="0">
                  <a:solidFill>
                    <a:schemeClr val="bg1"/>
                  </a:solidFill>
                  <a:latin typeface="NiteClub"/>
                  <a:cs typeface="NiteClub"/>
                </a:rPr>
                <a:t>Katie</a:t>
              </a:r>
              <a:r>
                <a:rPr lang="en-US" sz="700" b="1" dirty="0" err="1" smtClean="0">
                  <a:solidFill>
                    <a:schemeClr val="bg1"/>
                  </a:solidFill>
                  <a:latin typeface="NiteClub"/>
                  <a:ea typeface="Wingdings"/>
                  <a:cs typeface="NiteClub"/>
                </a:rPr>
                <a:t></a:t>
              </a:r>
              <a:r>
                <a:rPr lang="en-US" sz="700" b="1" dirty="0" smtClean="0">
                  <a:solidFill>
                    <a:schemeClr val="bg1"/>
                  </a:solidFill>
                  <a:latin typeface="NiteClub"/>
                  <a:cs typeface="NiteClub"/>
                </a:rPr>
                <a:t> 11.28.09</a:t>
              </a:r>
              <a:r>
                <a:rPr lang="en-US" sz="700" b="1" dirty="0" smtClean="0">
                  <a:solidFill>
                    <a:schemeClr val="bg1"/>
                  </a:solidFill>
                  <a:latin typeface="NiteClub"/>
                  <a:ea typeface="Wingdings"/>
                  <a:cs typeface="NiteClub"/>
                </a:rPr>
                <a:t></a:t>
              </a:r>
              <a:endParaRPr lang="en-US" sz="700" b="1" dirty="0">
                <a:solidFill>
                  <a:schemeClr val="bg1"/>
                </a:solidFill>
                <a:latin typeface="NiteClub"/>
                <a:cs typeface="NiteClub"/>
              </a:endParaRPr>
            </a:p>
          </p:txBody>
        </p:sp>
      </p:grpSp>
      <p:grpSp>
        <p:nvGrpSpPr>
          <p:cNvPr id="264" name="Group 37"/>
          <p:cNvGrpSpPr/>
          <p:nvPr/>
        </p:nvGrpSpPr>
        <p:grpSpPr>
          <a:xfrm>
            <a:off x="6045179" y="4464848"/>
            <a:ext cx="1253068" cy="1134641"/>
            <a:chOff x="6620933" y="107711"/>
            <a:chExt cx="1253068" cy="1134641"/>
          </a:xfrm>
        </p:grpSpPr>
        <p:pic>
          <p:nvPicPr>
            <p:cNvPr id="265" name="Picture 25" descr="LABLEforh2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64868" y="953030"/>
              <a:ext cx="914400" cy="289322"/>
            </a:xfrm>
            <a:prstGeom prst="rect">
              <a:avLst/>
            </a:prstGeom>
            <a:pattFill prst="dotDmnd">
              <a:fgClr>
                <a:srgbClr val="E7E0C9"/>
              </a:fgClr>
              <a:bgClr>
                <a:srgbClr val="FFFFFF"/>
              </a:bgClr>
            </a:pattFill>
            <a:ln w="3175">
              <a:solidFill>
                <a:srgbClr val="9F9F9F"/>
              </a:solidFill>
              <a:miter lim="800000"/>
              <a:headEnd/>
              <a:tailEnd/>
            </a:ln>
            <a:effectLst/>
          </p:spPr>
        </p:pic>
        <p:pic>
          <p:nvPicPr>
            <p:cNvPr id="267" name="Picture 266" descr="barcodeforknotti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620933" y="107711"/>
              <a:ext cx="1219200" cy="709612"/>
            </a:xfrm>
            <a:prstGeom prst="rect">
              <a:avLst/>
            </a:prstGeom>
            <a:pattFill prst="dotDmnd">
              <a:fgClr>
                <a:srgbClr val="E7E0C9"/>
              </a:fgClr>
              <a:bgClr>
                <a:srgbClr val="FFFFFF"/>
              </a:bgClr>
            </a:pattFill>
            <a:ln w="3175" cap="flat" cmpd="sng" algn="ctr">
              <a:solidFill>
                <a:srgbClr val="9F9F9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pic>
        <p:sp>
          <p:nvSpPr>
            <p:cNvPr id="268" name="TextBox 267"/>
            <p:cNvSpPr txBox="1"/>
            <p:nvPr/>
          </p:nvSpPr>
          <p:spPr>
            <a:xfrm>
              <a:off x="6637867" y="589581"/>
              <a:ext cx="123613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ourier"/>
                  <a:cs typeface="Courier"/>
                </a:rPr>
                <a:t>1  128200  9</a:t>
              </a:r>
              <a:endParaRPr lang="en-US" sz="1100" dirty="0">
                <a:latin typeface="Courier"/>
                <a:cs typeface="Courier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570</Words>
  <Application>Microsoft Macintosh PowerPoint</Application>
  <PresentationFormat>Custom</PresentationFormat>
  <Paragraphs>169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Emory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Katie Hagen</dc:creator>
  <cp:lastModifiedBy>Katie Hagen</cp:lastModifiedBy>
  <cp:revision>15</cp:revision>
  <cp:lastPrinted>2009-09-01T16:19:56Z</cp:lastPrinted>
  <dcterms:created xsi:type="dcterms:W3CDTF">2009-09-07T16:47:05Z</dcterms:created>
  <dcterms:modified xsi:type="dcterms:W3CDTF">2009-09-07T18:01:05Z</dcterms:modified>
</cp:coreProperties>
</file>